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0" r:id="rId4"/>
    <p:sldId id="267" r:id="rId5"/>
    <p:sldId id="272" r:id="rId6"/>
    <p:sldId id="269" r:id="rId7"/>
    <p:sldId id="259" r:id="rId8"/>
    <p:sldId id="262" r:id="rId9"/>
    <p:sldId id="263" r:id="rId10"/>
    <p:sldId id="264" r:id="rId11"/>
    <p:sldId id="265" r:id="rId12"/>
    <p:sldId id="273" r:id="rId13"/>
    <p:sldId id="271" r:id="rId14"/>
    <p:sldId id="270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0919" autoAdjust="0"/>
  </p:normalViewPr>
  <p:slideViewPr>
    <p:cSldViewPr>
      <p:cViewPr varScale="1">
        <p:scale>
          <a:sx n="91" d="100"/>
          <a:sy n="91" d="100"/>
        </p:scale>
        <p:origin x="-15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B5244-BF06-4F59-992A-89A564D1E638}" type="datetimeFigureOut">
              <a:rPr lang="en-US" smtClean="0"/>
              <a:pPr/>
              <a:t>7/11/2008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D84D8-0F40-4462-B5D8-7FF0F31A3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am presenting a new type of structured ANNs based on the MMC.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D84D8-0F40-4462-B5D8-7FF0F31A34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Service </a:t>
            </a:r>
            <a:r>
              <a:rPr lang="en-US" dirty="0" err="1" smtClean="0"/>
              <a:t>commutativity</a:t>
            </a:r>
            <a:r>
              <a:rPr lang="en-US" baseline="0" dirty="0" smtClean="0"/>
              <a:t> is the tool used to reduce the profile and narrow the data channel. </a:t>
            </a:r>
          </a:p>
          <a:p>
            <a:r>
              <a:rPr lang="en-US" baseline="0" dirty="0" smtClean="0"/>
              <a:t>Every variable must be initialized before it is used. Otherwise, the order of the services is irrelevant.</a:t>
            </a:r>
          </a:p>
          <a:p>
            <a:r>
              <a:rPr lang="en-US" baseline="0" dirty="0" smtClean="0"/>
              <a:t>The profile of the matrix changes when the order of the services is changed.</a:t>
            </a:r>
          </a:p>
          <a:p>
            <a:r>
              <a:rPr lang="en-US" dirty="0" smtClean="0"/>
              <a:t>The green services are commutative,</a:t>
            </a:r>
            <a:r>
              <a:rPr lang="en-US" baseline="0" dirty="0" smtClean="0"/>
              <a:t> but commuting them would increase the profile.</a:t>
            </a:r>
            <a:endParaRPr lang="en-US" dirty="0" smtClean="0"/>
          </a:p>
          <a:p>
            <a:r>
              <a:rPr lang="en-US" dirty="0" smtClean="0"/>
              <a:t>The pink services are not</a:t>
            </a:r>
            <a:r>
              <a:rPr lang="en-US" baseline="0" dirty="0" smtClean="0"/>
              <a:t> commutative.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baseline="0" dirty="0" smtClean="0"/>
              <a:t> service such as the blue one can be shifted by repeated commutation. Doing so reduces the profile.</a:t>
            </a:r>
          </a:p>
          <a:p>
            <a:r>
              <a:rPr lang="en-US" baseline="0" dirty="0" smtClean="0"/>
              <a:t>Systematic repeated commutation is used by SCA to minimize the profile.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D84D8-0F40-4462-B5D8-7FF0F31A34A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Narrow, well-organized channel. The scopes are short, no entanglement </a:t>
            </a:r>
            <a:r>
              <a:rPr lang="en-US" dirty="0" smtClean="0">
                <a:sym typeface="Wingdings" pitchFamily="2" charset="2"/>
              </a:rPr>
              <a:t> Laminar flow.</a:t>
            </a:r>
            <a:endParaRPr lang="en-US" dirty="0" smtClean="0"/>
          </a:p>
          <a:p>
            <a:r>
              <a:rPr lang="en-US" baseline="0" dirty="0" smtClean="0">
                <a:sym typeface="Wingdings" pitchFamily="2" charset="2"/>
              </a:rPr>
              <a:t>More important: the matrix is partitioned into diagonal blocks. </a:t>
            </a:r>
            <a:r>
              <a:rPr lang="en-US" dirty="0" smtClean="0"/>
              <a:t>No flows cross the dotted lines</a:t>
            </a:r>
            <a:r>
              <a:rPr lang="en-US" baseline="0" dirty="0" smtClean="0"/>
              <a:t> </a:t>
            </a:r>
            <a:r>
              <a:rPr lang="en-US" baseline="0" dirty="0" smtClean="0">
                <a:sym typeface="Wingdings" pitchFamily="2" charset="2"/>
              </a:rPr>
              <a:t> encapsulation.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sym typeface="Wingdings" pitchFamily="2" charset="2"/>
              </a:rPr>
              <a:t>Both the data and the functions that use it have been encapsulated  objects.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sym typeface="Wingdings" pitchFamily="2" charset="2"/>
              </a:rPr>
              <a:t>There are 6 objects, but only two classes  SCA has revealed the natural ontology.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sym typeface="Wingdings" pitchFamily="2" charset="2"/>
              </a:rPr>
              <a:t>The objects inherit from previously existing objects  SCA has revealed the inheritance hierarchy.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sym typeface="Wingdings" pitchFamily="2" charset="2"/>
              </a:rPr>
              <a:t>The program  has also been “</a:t>
            </a:r>
            <a:r>
              <a:rPr lang="en-US" baseline="0" dirty="0" err="1" smtClean="0">
                <a:sym typeface="Wingdings" pitchFamily="2" charset="2"/>
              </a:rPr>
              <a:t>refactored</a:t>
            </a:r>
            <a:r>
              <a:rPr lang="en-US" baseline="0" dirty="0" smtClean="0">
                <a:sym typeface="Wingdings" pitchFamily="2" charset="2"/>
              </a:rPr>
              <a:t>”. The objects can be extracted as submodels.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D84D8-0F40-4462-B5D8-7FF0F31A34A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Scopes</a:t>
            </a:r>
            <a:r>
              <a:rPr lang="en-US" baseline="0" dirty="0" smtClean="0"/>
              <a:t> are resources. A variable in scope is information that must be kept somewhere.</a:t>
            </a:r>
          </a:p>
          <a:p>
            <a:r>
              <a:rPr lang="en-US" baseline="0" dirty="0" smtClean="0"/>
              <a:t>In a biological system, concurrent processes compete for resources, energy, space, construction materials.</a:t>
            </a:r>
          </a:p>
          <a:p>
            <a:r>
              <a:rPr lang="en-US" baseline="0" dirty="0" smtClean="0"/>
              <a:t>SCA occurs naturally. The scopes are naturally minimized, objects and inheritance arise naturally.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D84D8-0F40-4462-B5D8-7FF0F31A34A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can imagine a process where new information keeps arriving to the model.</a:t>
            </a:r>
          </a:p>
          <a:p>
            <a:r>
              <a:rPr lang="en-US" dirty="0" smtClean="0"/>
              <a:t>SCA keeps organizing the information into objects, and forms larger objects out of the smaller ones.</a:t>
            </a:r>
          </a:p>
          <a:p>
            <a:r>
              <a:rPr lang="en-US" dirty="0" smtClean="0"/>
              <a:t>As a result,</a:t>
            </a:r>
            <a:r>
              <a:rPr lang="en-US" baseline="0" dirty="0" smtClean="0"/>
              <a:t> objects evolve with time, and the process continues indefinitely.</a:t>
            </a:r>
          </a:p>
          <a:p>
            <a:r>
              <a:rPr lang="en-US" baseline="0" dirty="0" smtClean="0"/>
              <a:t>This is strongly reminiscent of the way our brains work.</a:t>
            </a:r>
          </a:p>
          <a:p>
            <a:r>
              <a:rPr lang="en-US" baseline="0" dirty="0" smtClean="0"/>
              <a:t>MMC is a mathematical model, not intended to be a model of the brain.</a:t>
            </a:r>
          </a:p>
          <a:p>
            <a:r>
              <a:rPr lang="en-US" baseline="0" dirty="0" smtClean="0"/>
              <a:t>The brain is an implementation of the MMC, therefore similarities are to be expected.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D84D8-0F40-4462-B5D8-7FF0F31A34A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Lyapunov</a:t>
            </a:r>
            <a:r>
              <a:rPr lang="en-US" dirty="0" smtClean="0"/>
              <a:t> uses a vector of state variables. MMC uses the row </a:t>
            </a:r>
            <a:r>
              <a:rPr lang="en-US" smtClean="0"/>
              <a:t>indices assigned</a:t>
            </a:r>
            <a:r>
              <a:rPr lang="en-US" baseline="0" smtClean="0"/>
              <a:t> to</a:t>
            </a:r>
            <a:r>
              <a:rPr lang="en-US" smtClean="0"/>
              <a:t> </a:t>
            </a:r>
            <a:r>
              <a:rPr lang="en-US" dirty="0" smtClean="0"/>
              <a:t>the services.</a:t>
            </a:r>
          </a:p>
          <a:p>
            <a:r>
              <a:rPr lang="en-US" dirty="0" smtClean="0"/>
              <a:t>The state space is continuous here,</a:t>
            </a:r>
            <a:r>
              <a:rPr lang="en-US" baseline="0" dirty="0" smtClean="0"/>
              <a:t> but discrete for the MMC.</a:t>
            </a:r>
          </a:p>
          <a:p>
            <a:r>
              <a:rPr lang="en-US" baseline="0" dirty="0" smtClean="0"/>
              <a:t>The dynamics is a first-order nonlinear total differential equation with a vector function of state. For the MMC, it is the SCA algorithm.</a:t>
            </a:r>
          </a:p>
          <a:p>
            <a:r>
              <a:rPr lang="en-US" baseline="0" dirty="0" smtClean="0"/>
              <a:t>The attractors could be points or orbits in the state space. They are objects for the MMC.</a:t>
            </a:r>
          </a:p>
          <a:p>
            <a:r>
              <a:rPr lang="en-US" baseline="0" dirty="0" smtClean="0"/>
              <a:t>Can I manipulate the attractors? You bet. We do it every day when we write OO code.</a:t>
            </a:r>
          </a:p>
          <a:p>
            <a:r>
              <a:rPr lang="en-US" baseline="0" dirty="0" smtClean="0"/>
              <a:t>The equilibrium depends on the system. For MMC, it is always stable and convergent.</a:t>
            </a:r>
          </a:p>
          <a:p>
            <a:r>
              <a:rPr lang="en-US" baseline="0" dirty="0" smtClean="0"/>
              <a:t>The potential energy is a scalar function of state. In the MMC, it is the profile.</a:t>
            </a:r>
          </a:p>
          <a:p>
            <a:r>
              <a:rPr lang="en-US" baseline="0" dirty="0" smtClean="0"/>
              <a:t>MMC is biologically viable and universal, </a:t>
            </a:r>
            <a:r>
              <a:rPr lang="en-US" baseline="0" dirty="0" err="1" smtClean="0"/>
              <a:t>Lyapunov</a:t>
            </a:r>
            <a:r>
              <a:rPr lang="en-US" baseline="0" dirty="0" smtClean="0"/>
              <a:t> is not.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D84D8-0F40-4462-B5D8-7FF0F31A34A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an extraordinary result, but I conjecture that our mind uses the same process to make objects.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5E3B3-A44C-4800-8A13-7E3B2BFAE7F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matrix model consists of two matrices, the matrix C of services and the matrix Q of sequences. </a:t>
            </a:r>
          </a:p>
          <a:p>
            <a:r>
              <a:rPr lang="en-US" dirty="0" smtClean="0"/>
              <a:t>This particular form of the MMC is called the imperative form.</a:t>
            </a:r>
          </a:p>
          <a:p>
            <a:r>
              <a:rPr lang="en-US" dirty="0" smtClean="0"/>
              <a:t>In this talk</a:t>
            </a:r>
            <a:r>
              <a:rPr lang="en-US" baseline="0" dirty="0" smtClean="0"/>
              <a:t> I </a:t>
            </a:r>
            <a:r>
              <a:rPr lang="en-US" baseline="0" dirty="0" smtClean="0"/>
              <a:t>will explain only </a:t>
            </a:r>
            <a:r>
              <a:rPr lang="en-US" baseline="0" dirty="0" smtClean="0"/>
              <a:t>matrix 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5E3B3-A44C-4800-8A13-7E3B2BFAE7F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this talk I </a:t>
            </a:r>
            <a:r>
              <a:rPr lang="en-US" baseline="0" dirty="0" smtClean="0"/>
              <a:t>will explain only </a:t>
            </a:r>
            <a:r>
              <a:rPr lang="en-US" baseline="0" dirty="0" smtClean="0"/>
              <a:t>the most important of these features.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D84D8-0F40-4462-B5D8-7FF0F31A34A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(ILF=Induced local field</a:t>
            </a:r>
            <a:r>
              <a:rPr lang="en-US" baseline="0" dirty="0" smtClean="0"/>
              <a:t> or activation potential. A</a:t>
            </a:r>
            <a:r>
              <a:rPr lang="en-US" dirty="0" smtClean="0"/>
              <a:t>ctivation</a:t>
            </a:r>
            <a:r>
              <a:rPr lang="en-US" baseline="0" dirty="0" smtClean="0"/>
              <a:t> function, synaptic weights. )</a:t>
            </a:r>
          </a:p>
          <a:p>
            <a:r>
              <a:rPr lang="en-US" dirty="0" smtClean="0"/>
              <a:t>Here</a:t>
            </a:r>
            <a:r>
              <a:rPr lang="en-US" baseline="0" dirty="0" smtClean="0"/>
              <a:t> is an example of a matrix of services for a neural network.</a:t>
            </a:r>
          </a:p>
          <a:p>
            <a:r>
              <a:rPr lang="en-US" dirty="0" smtClean="0"/>
              <a:t>On</a:t>
            </a:r>
            <a:r>
              <a:rPr lang="en-US" baseline="0" dirty="0" smtClean="0"/>
              <a:t> the left, the equations that govern the system. On top, the variables used in the equations.</a:t>
            </a:r>
          </a:p>
          <a:p>
            <a:r>
              <a:rPr lang="en-US" baseline="0" dirty="0" smtClean="0"/>
              <a:t>The matrix contains a set of relations, each row is a tuple in one of the relations, called a service.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Explain the roles, the service names, the variables. A column displays the life-cycle of a variable.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 can also write a model for the entire network. Explain models and submodels.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D84D8-0F40-4462-B5D8-7FF0F31A34A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The matrix model is equivalent to the equations that govern the network.</a:t>
            </a:r>
          </a:p>
          <a:p>
            <a:r>
              <a:rPr lang="en-US" baseline="0" dirty="0" smtClean="0"/>
              <a:t>The matrix model supports </a:t>
            </a:r>
            <a:r>
              <a:rPr lang="en-US" baseline="0" dirty="0" smtClean="0"/>
              <a:t>all the features of the neural network.</a:t>
            </a:r>
            <a:endParaRPr lang="en-US" baseline="0" dirty="0" smtClean="0"/>
          </a:p>
          <a:p>
            <a:r>
              <a:rPr lang="en-US" baseline="0" dirty="0" smtClean="0"/>
              <a:t>For example, the matrix model can be trained the same as the network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In </a:t>
            </a:r>
            <a:r>
              <a:rPr lang="en-US" baseline="0" dirty="0" smtClean="0"/>
              <a:t>addition, the matrix model supports global features such as structure,</a:t>
            </a:r>
          </a:p>
          <a:p>
            <a:r>
              <a:rPr lang="en-US" baseline="0" dirty="0" smtClean="0"/>
              <a:t>organization, objects and ontologies, which are difficult to deal with using ANNs.</a:t>
            </a:r>
          </a:p>
          <a:p>
            <a:r>
              <a:rPr lang="en-US" baseline="0" dirty="0" smtClean="0"/>
              <a:t>It is in this sense that I say the MMC is a new type of ANN.</a:t>
            </a:r>
          </a:p>
          <a:p>
            <a:r>
              <a:rPr lang="en-US" baseline="0" dirty="0" smtClean="0"/>
              <a:t>The </a:t>
            </a:r>
            <a:r>
              <a:rPr lang="en-US" baseline="0" dirty="0" smtClean="0"/>
              <a:t>rest of my talk concentrates on the higher level structural abilities of the MMC.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D84D8-0F40-4462-B5D8-7FF0F31A34A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will now discuss the Scope Constriction Algorithm SCA, which organizes information</a:t>
            </a:r>
          </a:p>
          <a:p>
            <a:r>
              <a:rPr lang="en-US" dirty="0" smtClean="0"/>
              <a:t>into objects and reveals the natural ontology of the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D84D8-0F40-4462-B5D8-7FF0F31A34A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need a bigger example. On</a:t>
            </a:r>
            <a:r>
              <a:rPr lang="en-US" baseline="0" dirty="0" smtClean="0"/>
              <a:t> the left, a set of equations, or the statements of a computer program. </a:t>
            </a:r>
          </a:p>
          <a:p>
            <a:r>
              <a:rPr lang="en-US" baseline="0" dirty="0" smtClean="0"/>
              <a:t>On top, the variables used in the equations. Columns permuted in such a way that all C’s fall on the diagonal.</a:t>
            </a:r>
          </a:p>
          <a:p>
            <a:r>
              <a:rPr lang="en-US" baseline="0" dirty="0" smtClean="0"/>
              <a:t>This is called the </a:t>
            </a:r>
            <a:r>
              <a:rPr lang="en-US" b="1" i="1" baseline="0" dirty="0" smtClean="0"/>
              <a:t>canonical form</a:t>
            </a:r>
            <a:r>
              <a:rPr lang="en-US" baseline="0" dirty="0" smtClean="0"/>
              <a:t> of the MMC. Explain the scopes of the variables.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conversion from any computer program can be done by a parser.</a:t>
            </a:r>
          </a:p>
          <a:p>
            <a:r>
              <a:rPr lang="en-US" baseline="0" dirty="0" smtClean="0"/>
              <a:t>A column displays the life-cycle of a variable. Explain the pink column, the scope.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5E3B3-A44C-4800-8A13-7E3B2BFAE7F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is one motivation for the SCA. The profile is the union of all scopes. </a:t>
            </a:r>
          </a:p>
          <a:p>
            <a:r>
              <a:rPr lang="en-US" dirty="0" smtClean="0"/>
              <a:t>This profile is too big. There is no reason to initialize variables so far ahead of the point where they are used.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D84D8-0F40-4462-B5D8-7FF0F31A34A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is another motivation for SCA.</a:t>
            </a:r>
            <a:r>
              <a:rPr lang="en-US" baseline="0" dirty="0" smtClean="0"/>
              <a:t> </a:t>
            </a:r>
            <a:r>
              <a:rPr lang="en-US" dirty="0" smtClean="0"/>
              <a:t>A</a:t>
            </a:r>
            <a:r>
              <a:rPr lang="en-US" baseline="0" dirty="0" smtClean="0"/>
              <a:t> different view of the matrix: a channel where data flows. </a:t>
            </a:r>
          </a:p>
          <a:p>
            <a:r>
              <a:rPr lang="en-US" baseline="0" dirty="0" smtClean="0"/>
              <a:t>Data flows in the variables, from the point where a variable is initialized to the point where it is used.</a:t>
            </a:r>
          </a:p>
          <a:p>
            <a:r>
              <a:rPr lang="en-US" baseline="0" dirty="0" smtClean="0"/>
              <a:t>This channel is very wide and disorganized. Data flows are too long and entangled.</a:t>
            </a:r>
          </a:p>
          <a:p>
            <a:r>
              <a:rPr lang="en-US" baseline="0" dirty="0" smtClean="0"/>
              <a:t>We want to make the channel narrower, and better organized.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D84D8-0F40-4462-B5D8-7FF0F31A34A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8AD7-1532-4003-B386-3FE50FDD74D2}" type="datetimeFigureOut">
              <a:rPr lang="en-US" smtClean="0"/>
              <a:pPr/>
              <a:t>7/11/2008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53F0-B942-4590-A59D-88A7E87C1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8AD7-1532-4003-B386-3FE50FDD74D2}" type="datetimeFigureOut">
              <a:rPr lang="en-US" smtClean="0"/>
              <a:pPr/>
              <a:t>7/11/2008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53F0-B942-4590-A59D-88A7E87C1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8AD7-1532-4003-B386-3FE50FDD74D2}" type="datetimeFigureOut">
              <a:rPr lang="en-US" smtClean="0"/>
              <a:pPr/>
              <a:t>7/11/2008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53F0-B942-4590-A59D-88A7E87C1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8AD7-1532-4003-B386-3FE50FDD74D2}" type="datetimeFigureOut">
              <a:rPr lang="en-US" smtClean="0"/>
              <a:pPr/>
              <a:t>7/11/2008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53F0-B942-4590-A59D-88A7E87C1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8AD7-1532-4003-B386-3FE50FDD74D2}" type="datetimeFigureOut">
              <a:rPr lang="en-US" smtClean="0"/>
              <a:pPr/>
              <a:t>7/11/2008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53F0-B942-4590-A59D-88A7E87C1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8AD7-1532-4003-B386-3FE50FDD74D2}" type="datetimeFigureOut">
              <a:rPr lang="en-US" smtClean="0"/>
              <a:pPr/>
              <a:t>7/11/2008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53F0-B942-4590-A59D-88A7E87C1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8AD7-1532-4003-B386-3FE50FDD74D2}" type="datetimeFigureOut">
              <a:rPr lang="en-US" smtClean="0"/>
              <a:pPr/>
              <a:t>7/11/2008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53F0-B942-4590-A59D-88A7E87C1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8AD7-1532-4003-B386-3FE50FDD74D2}" type="datetimeFigureOut">
              <a:rPr lang="en-US" smtClean="0"/>
              <a:pPr/>
              <a:t>7/11/2008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53F0-B942-4590-A59D-88A7E87C1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8AD7-1532-4003-B386-3FE50FDD74D2}" type="datetimeFigureOut">
              <a:rPr lang="en-US" smtClean="0"/>
              <a:pPr/>
              <a:t>7/11/2008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53F0-B942-4590-A59D-88A7E87C1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8AD7-1532-4003-B386-3FE50FDD74D2}" type="datetimeFigureOut">
              <a:rPr lang="en-US" smtClean="0"/>
              <a:pPr/>
              <a:t>7/11/2008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53F0-B942-4590-A59D-88A7E87C1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88AD7-1532-4003-B386-3FE50FDD74D2}" type="datetimeFigureOut">
              <a:rPr lang="en-US" smtClean="0"/>
              <a:pPr/>
              <a:t>7/11/2008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53F0-B942-4590-A59D-88A7E87C1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88AD7-1532-4003-B386-3FE50FDD74D2}" type="datetimeFigureOut">
              <a:rPr lang="en-US" smtClean="0"/>
              <a:pPr/>
              <a:t>7/11/2008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B53F0-B942-4590-A59D-88A7E87C1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382000" cy="27432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 new type of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Structured Artificial Neural Networks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based on the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Matrix Model of Computation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37156" y="4343400"/>
            <a:ext cx="3581400" cy="381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Sergio Pissanetzky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775288" y="533412"/>
          <a:ext cx="6063912" cy="609598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</a:tblGrid>
              <a:tr h="338666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7764" y="433626"/>
            <a:ext cx="2590800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Service </a:t>
            </a:r>
            <a:r>
              <a:rPr lang="en-US" sz="3200" u="sng" dirty="0" err="1" smtClean="0">
                <a:latin typeface="Arial" pitchFamily="34" charset="0"/>
                <a:cs typeface="Arial" pitchFamily="34" charset="0"/>
              </a:rPr>
              <a:t>Commutativity</a:t>
            </a:r>
            <a:endParaRPr lang="en-US" sz="3200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75288" y="225219"/>
          <a:ext cx="6062148" cy="294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</a:tblGrid>
              <a:tr h="29464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tc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tj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tf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tk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tb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te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tl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ta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td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wz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tg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wx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sx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wy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ti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sz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sy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84319" y="367447"/>
          <a:ext cx="6063912" cy="609598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</a:tblGrid>
              <a:tr h="338666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</a:t>
                      </a: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 rot="5400000">
            <a:off x="4142489" y="2808218"/>
            <a:ext cx="45720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5400000">
            <a:off x="6157557" y="4857151"/>
            <a:ext cx="45720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5400000">
            <a:off x="2122682" y="793150"/>
            <a:ext cx="45720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5400000">
            <a:off x="2594782" y="955711"/>
            <a:ext cx="18288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5400000">
            <a:off x="7649382" y="6027246"/>
            <a:ext cx="18288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5400000">
            <a:off x="6972050" y="5366844"/>
            <a:ext cx="18288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5400000">
            <a:off x="5629576" y="4003711"/>
            <a:ext cx="18288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5400000">
            <a:off x="4948518" y="3339924"/>
            <a:ext cx="18288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5400000">
            <a:off x="4609850" y="3004644"/>
            <a:ext cx="18288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5400000">
            <a:off x="3602315" y="1976791"/>
            <a:ext cx="18288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5400000">
            <a:off x="2937172" y="1299458"/>
            <a:ext cx="18288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5400000">
            <a:off x="6633382" y="5016324"/>
            <a:ext cx="18288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2751584" y="1120980"/>
            <a:ext cx="18288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3098719" y="1468112"/>
            <a:ext cx="18288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7809570" y="6205721"/>
            <a:ext cx="18288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5108705" y="3491647"/>
            <a:ext cx="18288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4770037" y="3144515"/>
            <a:ext cx="18288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4448306" y="3144515"/>
            <a:ext cx="18288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3759118" y="2136981"/>
            <a:ext cx="18288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2416307" y="1120980"/>
            <a:ext cx="18288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2201256" y="1730580"/>
            <a:ext cx="603504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201250" y="2397858"/>
            <a:ext cx="603504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192786" y="4429860"/>
            <a:ext cx="603504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201253" y="3745648"/>
            <a:ext cx="603504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201253" y="5784526"/>
            <a:ext cx="603504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H="1">
            <a:off x="490138" y="3414603"/>
            <a:ext cx="608076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H="1">
            <a:off x="1167474" y="3407828"/>
            <a:ext cx="608076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6200000" flipH="1">
            <a:off x="2513673" y="3407828"/>
            <a:ext cx="608076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6200000" flipH="1">
            <a:off x="3182539" y="3407828"/>
            <a:ext cx="608076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6200000" flipH="1">
            <a:off x="4528740" y="3407827"/>
            <a:ext cx="608076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ight Arrow 42"/>
          <p:cNvSpPr/>
          <p:nvPr/>
        </p:nvSpPr>
        <p:spPr>
          <a:xfrm>
            <a:off x="7123773" y="5519921"/>
            <a:ext cx="18288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6776641" y="5184981"/>
            <a:ext cx="18288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6463371" y="5184981"/>
            <a:ext cx="18288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Arrow 45"/>
          <p:cNvSpPr/>
          <p:nvPr/>
        </p:nvSpPr>
        <p:spPr>
          <a:xfrm>
            <a:off x="5786038" y="4165255"/>
            <a:ext cx="18288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2177616" y="76200"/>
          <a:ext cx="6062148" cy="294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</a:tblGrid>
              <a:tr h="2946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td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Arial" pitchFamily="34" charset="0"/>
                          <a:cs typeface="Arial" pitchFamily="34" charset="0"/>
                        </a:rPr>
                        <a:t>ta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Arial" pitchFamily="34" charset="0"/>
                          <a:cs typeface="Arial" pitchFamily="34" charset="0"/>
                        </a:rPr>
                        <a:t>tg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Arial" pitchFamily="34" charset="0"/>
                          <a:cs typeface="Arial" pitchFamily="34" charset="0"/>
                        </a:rPr>
                        <a:t>sx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Arial" pitchFamily="34" charset="0"/>
                          <a:cs typeface="Arial" pitchFamily="34" charset="0"/>
                        </a:rPr>
                        <a:t>tj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Arial" pitchFamily="34" charset="0"/>
                          <a:cs typeface="Arial" pitchFamily="34" charset="0"/>
                        </a:rPr>
                        <a:t>wx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Arial" pitchFamily="34" charset="0"/>
                          <a:cs typeface="Arial" pitchFamily="34" charset="0"/>
                        </a:rPr>
                        <a:t>te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Arial" pitchFamily="34" charset="0"/>
                          <a:cs typeface="Arial" pitchFamily="34" charset="0"/>
                        </a:rPr>
                        <a:t>tb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r>
                        <a:rPr lang="en-US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Arial" pitchFamily="34" charset="0"/>
                          <a:cs typeface="Arial" pitchFamily="34" charset="0"/>
                        </a:rPr>
                        <a:t>sy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Arial" pitchFamily="34" charset="0"/>
                          <a:cs typeface="Arial" pitchFamily="34" charset="0"/>
                        </a:rPr>
                        <a:t>tk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Arial" pitchFamily="34" charset="0"/>
                          <a:cs typeface="Arial" pitchFamily="34" charset="0"/>
                        </a:rPr>
                        <a:t>wy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Arial" pitchFamily="34" charset="0"/>
                          <a:cs typeface="Arial" pitchFamily="34" charset="0"/>
                        </a:rPr>
                        <a:t>tf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Arial" pitchFamily="34" charset="0"/>
                          <a:cs typeface="Arial" pitchFamily="34" charset="0"/>
                        </a:rPr>
                        <a:t>tc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Arial" pitchFamily="34" charset="0"/>
                          <a:cs typeface="Arial" pitchFamily="34" charset="0"/>
                        </a:rPr>
                        <a:t>ti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Arial" pitchFamily="34" charset="0"/>
                          <a:cs typeface="Arial" pitchFamily="34" charset="0"/>
                        </a:rPr>
                        <a:t>sz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Arial" pitchFamily="34" charset="0"/>
                          <a:cs typeface="Arial" pitchFamily="34" charset="0"/>
                        </a:rPr>
                        <a:t>tl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Arial" pitchFamily="34" charset="0"/>
                          <a:cs typeface="Arial" pitchFamily="34" charset="0"/>
                        </a:rPr>
                        <a:t>wz</a:t>
                      </a:r>
                      <a:endParaRPr lang="en-US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933035" y="367447"/>
          <a:ext cx="1295399" cy="60959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399"/>
              </a:tblGrid>
              <a:tr h="338666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td = d * </a:t>
                      </a:r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vx</a:t>
                      </a:r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ta</a:t>
                      </a:r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 = a * </a:t>
                      </a:r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fx</a:t>
                      </a:r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tg</a:t>
                      </a:r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 = </a:t>
                      </a:r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ta</a:t>
                      </a:r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 + td</a:t>
                      </a:r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sx</a:t>
                      </a:r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 = </a:t>
                      </a:r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rx</a:t>
                      </a:r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 + </a:t>
                      </a:r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tg</a:t>
                      </a:r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tj</a:t>
                      </a:r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 = b * </a:t>
                      </a:r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fx</a:t>
                      </a:r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wx</a:t>
                      </a:r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 = </a:t>
                      </a:r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vx</a:t>
                      </a:r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 + </a:t>
                      </a:r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tj</a:t>
                      </a:r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te</a:t>
                      </a:r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 = d * </a:t>
                      </a:r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vy</a:t>
                      </a:r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tb</a:t>
                      </a:r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 = a * </a:t>
                      </a:r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fy</a:t>
                      </a:r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 = </a:t>
                      </a:r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tb</a:t>
                      </a:r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 + </a:t>
                      </a:r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te</a:t>
                      </a:r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sy</a:t>
                      </a:r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 = </a:t>
                      </a:r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ry</a:t>
                      </a:r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 + </a:t>
                      </a:r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tk</a:t>
                      </a:r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 = b * </a:t>
                      </a:r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fy</a:t>
                      </a:r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wy</a:t>
                      </a:r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 = </a:t>
                      </a:r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vy</a:t>
                      </a:r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 + </a:t>
                      </a:r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tk</a:t>
                      </a:r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tf</a:t>
                      </a:r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 = d * </a:t>
                      </a:r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vz</a:t>
                      </a:r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tc</a:t>
                      </a:r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 = a * </a:t>
                      </a:r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fz</a:t>
                      </a:r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ti</a:t>
                      </a:r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 = </a:t>
                      </a:r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tc</a:t>
                      </a:r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 + </a:t>
                      </a:r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tf</a:t>
                      </a:r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sz</a:t>
                      </a:r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 = </a:t>
                      </a:r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rz</a:t>
                      </a:r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 + </a:t>
                      </a:r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ti</a:t>
                      </a:r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tl</a:t>
                      </a:r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 = b * </a:t>
                      </a:r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fz</a:t>
                      </a:r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wz</a:t>
                      </a:r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 = </a:t>
                      </a:r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vz</a:t>
                      </a:r>
                      <a:r>
                        <a:rPr lang="en-US" sz="1800" b="0" dirty="0" smtClean="0">
                          <a:latin typeface="Arial" pitchFamily="34" charset="0"/>
                          <a:cs typeface="Arial" pitchFamily="34" charset="0"/>
                        </a:rPr>
                        <a:t> + </a:t>
                      </a:r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tl</a:t>
                      </a:r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cxnSp>
        <p:nvCxnSpPr>
          <p:cNvPr id="48" name="Straight Connector 47"/>
          <p:cNvCxnSpPr/>
          <p:nvPr/>
        </p:nvCxnSpPr>
        <p:spPr>
          <a:xfrm>
            <a:off x="905939" y="1727199"/>
            <a:ext cx="128016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99166" y="5781145"/>
            <a:ext cx="128016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97469" y="6466945"/>
            <a:ext cx="128016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99163" y="4426476"/>
            <a:ext cx="128016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905939" y="3742267"/>
            <a:ext cx="128016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99166" y="2396065"/>
            <a:ext cx="128016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905936" y="372533"/>
            <a:ext cx="128016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937115" y="95534"/>
            <a:ext cx="13716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PROGRAM</a:t>
            </a:r>
            <a:endParaRPr lang="en-US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288869" y="112465"/>
            <a:ext cx="62653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DATA</a:t>
            </a:r>
            <a:endParaRPr lang="en-US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8305800" y="380991"/>
          <a:ext cx="533400" cy="6070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</a:tblGrid>
              <a:tr h="3372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d,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vx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a,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fx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rx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b,fx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vx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d,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vy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a,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fy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ry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b,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fy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vy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d,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vz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a,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fz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rz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b,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fz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vz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cxnSp>
        <p:nvCxnSpPr>
          <p:cNvPr id="58" name="Straight Connector 57"/>
          <p:cNvCxnSpPr/>
          <p:nvPr/>
        </p:nvCxnSpPr>
        <p:spPr>
          <a:xfrm>
            <a:off x="8255001" y="372533"/>
            <a:ext cx="54864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8255001" y="6458478"/>
            <a:ext cx="54864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256695" y="2396068"/>
            <a:ext cx="54864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8255004" y="1737593"/>
            <a:ext cx="54864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8248228" y="5781145"/>
            <a:ext cx="54864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8239761" y="4428067"/>
            <a:ext cx="54864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8255001" y="3740679"/>
            <a:ext cx="54864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859869" y="955357"/>
            <a:ext cx="2819400" cy="49244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“Laminar” flow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rot="16200000" flipH="1">
            <a:off x="3408370" y="249717"/>
            <a:ext cx="24688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6200000" flipH="1">
            <a:off x="2069425" y="241008"/>
            <a:ext cx="24688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6200000" flipH="1">
            <a:off x="4083280" y="249717"/>
            <a:ext cx="24688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6200000" flipH="1">
            <a:off x="5422225" y="243189"/>
            <a:ext cx="24688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6200000" flipH="1">
            <a:off x="6099316" y="243189"/>
            <a:ext cx="24688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6200000" flipH="1">
            <a:off x="7446970" y="249717"/>
            <a:ext cx="24688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16200000" flipH="1">
            <a:off x="8121880" y="240138"/>
            <a:ext cx="24688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32955" y="838201"/>
            <a:ext cx="3048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2955" y="1830868"/>
            <a:ext cx="3048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rot="16200000" flipH="1">
            <a:off x="-2136372" y="3421380"/>
            <a:ext cx="608076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16200000" flipH="1">
            <a:off x="780565" y="255063"/>
            <a:ext cx="24688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49827" y="370609"/>
            <a:ext cx="54864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46362" y="1719839"/>
            <a:ext cx="54864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42897" y="2403764"/>
            <a:ext cx="54864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344978" y="3742603"/>
            <a:ext cx="54864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346364" y="4424940"/>
            <a:ext cx="54864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46364" y="5779221"/>
            <a:ext cx="54864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339436" y="6461558"/>
            <a:ext cx="54864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432955" y="3867486"/>
            <a:ext cx="3048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32955" y="5879859"/>
            <a:ext cx="3048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32955" y="2856104"/>
            <a:ext cx="3048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32955" y="4837304"/>
            <a:ext cx="3048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496669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>Where do objects come from?</a:t>
            </a:r>
          </a:p>
        </p:txBody>
      </p:sp>
      <p:sp>
        <p:nvSpPr>
          <p:cNvPr id="5" name="Rectangle 4"/>
          <p:cNvSpPr/>
          <p:nvPr/>
        </p:nvSpPr>
        <p:spPr>
          <a:xfrm>
            <a:off x="872360" y="2133600"/>
            <a:ext cx="75858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● SCA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only minimizes the scopes.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● In nature, scopes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are resources.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● Processes compete for resources.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● Scopes are naturally minimized.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● Objects and inheritance arise naturally.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2033587"/>
            <a:ext cx="7924800" cy="24622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● New information keeps arriving.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● SCA keeps forming new objects.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● </a:t>
            </a:r>
            <a:r>
              <a:rPr lang="en-US" sz="3200" spc="-80" dirty="0" smtClean="0">
                <a:latin typeface="Arial" pitchFamily="34" charset="0"/>
                <a:cs typeface="Arial" pitchFamily="34" charset="0"/>
              </a:rPr>
              <a:t>Larger objects grow out of smaller objects.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● Objects evolve with time. Some stabilize.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● </a:t>
            </a:r>
            <a:r>
              <a:rPr lang="en-US" sz="3200" spc="-80" dirty="0" smtClean="0">
                <a:latin typeface="Arial" pitchFamily="34" charset="0"/>
                <a:cs typeface="Arial" pitchFamily="34" charset="0"/>
              </a:rPr>
              <a:t>The process continues indefinitely.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90800" y="649069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>DYNAMICS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918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err="1" smtClean="0">
                <a:latin typeface="Arial" pitchFamily="34" charset="0"/>
                <a:cs typeface="Arial" pitchFamily="34" charset="0"/>
              </a:rPr>
              <a:t>Lyapunov</a:t>
            </a:r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> Dynamics vs. MMC Dynamics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158240"/>
          <a:ext cx="8610600" cy="509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59908"/>
                <a:gridCol w="2637481"/>
                <a:gridCol w="341321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Lyapunov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MMC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state variables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X(t)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row indices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state space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continuous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discrete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dynamics 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dX</a:t>
                      </a:r>
                      <a:r>
                        <a:rPr lang="en-US" sz="2800" dirty="0" smtClean="0"/>
                        <a:t>(t)/</a:t>
                      </a:r>
                      <a:r>
                        <a:rPr lang="en-US" sz="2800" dirty="0" err="1" smtClean="0"/>
                        <a:t>dt</a:t>
                      </a:r>
                      <a:r>
                        <a:rPr lang="en-US" sz="2800" dirty="0" smtClean="0"/>
                        <a:t> = F[X(t)]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SCA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attractors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points,</a:t>
                      </a:r>
                      <a:r>
                        <a:rPr lang="en-US" sz="2800" baseline="0" dirty="0" smtClean="0"/>
                        <a:t> orbits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classes</a:t>
                      </a:r>
                      <a:r>
                        <a:rPr lang="en-US" sz="2800" baseline="0" dirty="0" smtClean="0"/>
                        <a:t> of objects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equilibrium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depends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stable and convergent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energy function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V[X(t)]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profile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biologically</a:t>
                      </a:r>
                      <a:r>
                        <a:rPr lang="en-US" sz="2800" b="1" baseline="0" dirty="0" smtClean="0"/>
                        <a:t> viable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yes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universal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yes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228600"/>
            <a:ext cx="63246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CONCLUSIONS  AND  OUTLOOK</a:t>
            </a:r>
            <a:endParaRPr lang="en-US" sz="3200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914400"/>
          <a:ext cx="8619067" cy="512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289"/>
                <a:gridCol w="83187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●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Objects and inheritance arise naturally when concurrent processes compete for resources. </a:t>
                      </a:r>
                    </a:p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They are the solution to the optimum resource allocation problem.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●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Impact on Computer Science, Software Engineering,</a:t>
                      </a:r>
                    </a:p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Refactoring, the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Semantic Web, Artificial Intelligence, Biology, Neuroscience, Linguistics, Jurisprudence.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●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Conjecture: Our mind uses a</a:t>
                      </a:r>
                      <a:r>
                        <a:rPr lang="en-US" sz="2800" baseline="0" dirty="0" smtClean="0">
                          <a:latin typeface="Arial" pitchFamily="34" charset="0"/>
                          <a:cs typeface="Arial" pitchFamily="34" charset="0"/>
                        </a:rPr>
                        <a:t> similar</a:t>
                      </a:r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process to</a:t>
                      </a:r>
                    </a:p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make ontologies.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Matrix Model of Computation (MMC) consists of two sparse matrices: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M = (C, Q)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C = Matrix of Services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Q = Matrix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Sequences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The MMC is simple, yet very rich in features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371600"/>
          <a:ext cx="8305800" cy="434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6866"/>
                <a:gridCol w="533400"/>
                <a:gridCol w="4055534"/>
              </a:tblGrid>
              <a:tr h="54292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Universal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Self-organizing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Mathematically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formal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Natural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ontology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Turing – equivalent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Dynamic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mode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Quantum-equivalent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Connectionist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Relational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database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Massively parallel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Computer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program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Data channel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Object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– oriented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Transformations, refactoring</a:t>
                      </a:r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lang="en-US" sz="2400" spc="-50" dirty="0" smtClean="0">
                          <a:latin typeface="Arial" pitchFamily="34" charset="0"/>
                          <a:cs typeface="Arial" pitchFamily="34" charset="0"/>
                        </a:rPr>
                        <a:t>Algebra,</a:t>
                      </a:r>
                      <a:r>
                        <a:rPr lang="en-US" sz="2400" spc="-50" baseline="0" dirty="0" smtClean="0">
                          <a:latin typeface="Arial" pitchFamily="34" charset="0"/>
                          <a:cs typeface="Arial" pitchFamily="34" charset="0"/>
                        </a:rPr>
                        <a:t> f</a:t>
                      </a:r>
                      <a:r>
                        <a:rPr lang="en-US" sz="2400" spc="-50" dirty="0" smtClean="0">
                          <a:latin typeface="Arial" pitchFamily="34" charset="0"/>
                          <a:cs typeface="Arial" pitchFamily="34" charset="0"/>
                        </a:rPr>
                        <a:t>ormal algorithms</a:t>
                      </a:r>
                      <a:endParaRPr lang="en-US" sz="2400" spc="-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Training modes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5-Point Star 8"/>
          <p:cNvSpPr/>
          <p:nvPr/>
        </p:nvSpPr>
        <p:spPr>
          <a:xfrm>
            <a:off x="8382000" y="2641362"/>
            <a:ext cx="152400" cy="1524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8382000" y="4267200"/>
            <a:ext cx="152400" cy="1524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3876261" y="4790661"/>
            <a:ext cx="152400" cy="1524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8382000" y="2088573"/>
            <a:ext cx="152400" cy="1524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>
            <a:spLocks noChangeAspect="1"/>
          </p:cNvSpPr>
          <p:nvPr/>
        </p:nvSpPr>
        <p:spPr>
          <a:xfrm>
            <a:off x="1971145" y="1303694"/>
            <a:ext cx="473368" cy="53339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4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971140" y="1989495"/>
            <a:ext cx="473368" cy="53339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4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2876914" y="1667442"/>
            <a:ext cx="473368" cy="53339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>
            <a:noAutofit/>
          </a:bodyPr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Σ</a:t>
            </a:r>
            <a:endParaRPr lang="en-US" sz="2400" baseline="-25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437740" y="1566798"/>
            <a:ext cx="533400" cy="1588"/>
          </a:xfrm>
          <a:prstGeom prst="straightConnector1">
            <a:avLst/>
          </a:prstGeom>
          <a:ln w="158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07832" y="1312984"/>
            <a:ext cx="381000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400" baseline="-25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437740" y="2243972"/>
            <a:ext cx="533400" cy="1588"/>
          </a:xfrm>
          <a:prstGeom prst="straightConnector1">
            <a:avLst/>
          </a:prstGeom>
          <a:ln w="158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07832" y="1998784"/>
            <a:ext cx="381000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2400" baseline="-25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2934017" y="1484167"/>
            <a:ext cx="368138" cy="7192"/>
          </a:xfrm>
          <a:prstGeom prst="straightConnector1">
            <a:avLst/>
          </a:prstGeom>
          <a:ln w="158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048000" y="914400"/>
            <a:ext cx="381000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400" baseline="-25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19"/>
          <p:cNvCxnSpPr>
            <a:endCxn id="12" idx="3"/>
          </p:cNvCxnSpPr>
          <p:nvPr/>
        </p:nvCxnSpPr>
        <p:spPr>
          <a:xfrm flipV="1">
            <a:off x="2438193" y="2122727"/>
            <a:ext cx="508044" cy="129871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2" idx="1"/>
          </p:cNvCxnSpPr>
          <p:nvPr/>
        </p:nvCxnSpPr>
        <p:spPr>
          <a:xfrm>
            <a:off x="2438193" y="1561069"/>
            <a:ext cx="508044" cy="184487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>
            <a:spLocks noChangeAspect="1"/>
          </p:cNvSpPr>
          <p:nvPr/>
        </p:nvSpPr>
        <p:spPr>
          <a:xfrm>
            <a:off x="4790545" y="1658816"/>
            <a:ext cx="473368" cy="53339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4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4790540" y="2344617"/>
            <a:ext cx="473368" cy="53339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4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5696314" y="2022564"/>
            <a:ext cx="473368" cy="53339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>
            <a:noAutofit/>
          </a:bodyPr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Σ</a:t>
            </a:r>
            <a:endParaRPr lang="en-US" sz="2400" baseline="-25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257140" y="1921920"/>
            <a:ext cx="533400" cy="1588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402016" y="1837592"/>
            <a:ext cx="381000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2400" baseline="-25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257140" y="2599094"/>
            <a:ext cx="533400" cy="1588"/>
          </a:xfrm>
          <a:prstGeom prst="straightConnector1">
            <a:avLst/>
          </a:prstGeom>
          <a:ln w="158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921368" y="2362200"/>
            <a:ext cx="381000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4</a:t>
            </a:r>
            <a:endParaRPr lang="en-US" sz="2400" baseline="-25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5753417" y="1839289"/>
            <a:ext cx="368138" cy="7192"/>
          </a:xfrm>
          <a:prstGeom prst="straightConnector1">
            <a:avLst/>
          </a:prstGeom>
          <a:ln w="158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858608" y="1269024"/>
            <a:ext cx="381000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2400" baseline="-25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Straight Arrow Connector 33"/>
          <p:cNvCxnSpPr>
            <a:endCxn id="27" idx="3"/>
          </p:cNvCxnSpPr>
          <p:nvPr/>
        </p:nvCxnSpPr>
        <p:spPr>
          <a:xfrm flipV="1">
            <a:off x="5257593" y="2477849"/>
            <a:ext cx="508044" cy="129871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7" idx="1"/>
          </p:cNvCxnSpPr>
          <p:nvPr/>
        </p:nvCxnSpPr>
        <p:spPr>
          <a:xfrm>
            <a:off x="5257593" y="1916191"/>
            <a:ext cx="508044" cy="184487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>
            <a:spLocks noChangeAspect="1"/>
          </p:cNvSpPr>
          <p:nvPr/>
        </p:nvSpPr>
        <p:spPr>
          <a:xfrm>
            <a:off x="3783772" y="1667443"/>
            <a:ext cx="473368" cy="53339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>
            <a:noAutofit/>
          </a:bodyPr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φ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400" baseline="-25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Straight Arrow Connector 36"/>
          <p:cNvCxnSpPr>
            <a:stCxn id="12" idx="6"/>
            <a:endCxn id="36" idx="2"/>
          </p:cNvCxnSpPr>
          <p:nvPr/>
        </p:nvCxnSpPr>
        <p:spPr>
          <a:xfrm>
            <a:off x="3350282" y="1934142"/>
            <a:ext cx="433490" cy="1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436524" y="1837592"/>
            <a:ext cx="381000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400" baseline="-25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7076540" y="2269850"/>
            <a:ext cx="533400" cy="1588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746024" y="2039816"/>
            <a:ext cx="381000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5</a:t>
            </a:r>
            <a:endParaRPr lang="en-US" sz="24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>
            <a:off x="6603172" y="2015373"/>
            <a:ext cx="473368" cy="53339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>
            <a:noAutofit/>
          </a:bodyPr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φ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400" baseline="-25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Straight Arrow Connector 45"/>
          <p:cNvCxnSpPr>
            <a:endCxn id="45" idx="2"/>
          </p:cNvCxnSpPr>
          <p:nvPr/>
        </p:nvCxnSpPr>
        <p:spPr>
          <a:xfrm>
            <a:off x="6169682" y="2282072"/>
            <a:ext cx="433490" cy="1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255924" y="2203936"/>
            <a:ext cx="381000" cy="45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2400" baseline="-25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388186" y="3124200"/>
          <a:ext cx="8448391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28343"/>
                <a:gridCol w="651936"/>
                <a:gridCol w="420624"/>
                <a:gridCol w="420624"/>
                <a:gridCol w="420624"/>
                <a:gridCol w="420624"/>
                <a:gridCol w="420624"/>
                <a:gridCol w="420624"/>
                <a:gridCol w="420624"/>
                <a:gridCol w="420624"/>
                <a:gridCol w="420624"/>
                <a:gridCol w="420624"/>
                <a:gridCol w="420624"/>
                <a:gridCol w="420624"/>
                <a:gridCol w="4206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equation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pc="-150" dirty="0" err="1" smtClean="0">
                          <a:latin typeface="Arial" pitchFamily="34" charset="0"/>
                          <a:cs typeface="Arial" pitchFamily="34" charset="0"/>
                        </a:rPr>
                        <a:t>serv</a:t>
                      </a:r>
                      <a:endParaRPr lang="en-US" sz="2400" b="1" spc="-1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=w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+w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+b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ILF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el-GR" sz="2400" dirty="0" smtClean="0">
                          <a:latin typeface="Times New Roman"/>
                          <a:cs typeface="Times New Roman"/>
                        </a:rPr>
                        <a:t>φ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(v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2400" baseline="-25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>
                          <a:latin typeface="Times New Roman"/>
                          <a:cs typeface="Times New Roman"/>
                        </a:rPr>
                        <a:t>φ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=w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+w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+b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ILF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el-GR" sz="2400" dirty="0" smtClean="0">
                          <a:latin typeface="Times New Roman"/>
                          <a:cs typeface="Times New Roman"/>
                        </a:rPr>
                        <a:t>φ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(v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>
                          <a:latin typeface="Times New Roman"/>
                          <a:cs typeface="Times New Roman"/>
                        </a:rPr>
                        <a:t>φ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9" name="Title 1"/>
          <p:cNvSpPr txBox="1">
            <a:spLocks/>
          </p:cNvSpPr>
          <p:nvPr/>
        </p:nvSpPr>
        <p:spPr>
          <a:xfrm>
            <a:off x="355122" y="228600"/>
            <a:ext cx="8382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u="sng" dirty="0" smtClean="0">
                <a:latin typeface="Arial" pitchFamily="34" charset="0"/>
                <a:ea typeface="+mj-ea"/>
                <a:cs typeface="Arial" pitchFamily="34" charset="0"/>
              </a:rPr>
              <a:t>Converting a neural network to MMC</a:t>
            </a: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en-US" sz="36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389714" y="5430520"/>
          <a:ext cx="844905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2576"/>
                <a:gridCol w="658368"/>
                <a:gridCol w="420624"/>
                <a:gridCol w="420624"/>
                <a:gridCol w="420624"/>
                <a:gridCol w="420624"/>
                <a:gridCol w="420624"/>
                <a:gridCol w="420624"/>
                <a:gridCol w="420624"/>
                <a:gridCol w="420624"/>
                <a:gridCol w="420624"/>
                <a:gridCol w="420624"/>
                <a:gridCol w="420624"/>
                <a:gridCol w="420624"/>
                <a:gridCol w="4206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equation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Arial" pitchFamily="34" charset="0"/>
                          <a:cs typeface="Arial" pitchFamily="34" charset="0"/>
                        </a:rPr>
                        <a:t>serv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entire network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ntw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8186" y="1143000"/>
          <a:ext cx="8448391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28343"/>
                <a:gridCol w="651936"/>
                <a:gridCol w="420624"/>
                <a:gridCol w="420624"/>
                <a:gridCol w="420624"/>
                <a:gridCol w="420624"/>
                <a:gridCol w="420624"/>
                <a:gridCol w="420624"/>
                <a:gridCol w="420624"/>
                <a:gridCol w="420624"/>
                <a:gridCol w="420624"/>
                <a:gridCol w="420624"/>
                <a:gridCol w="420624"/>
                <a:gridCol w="420624"/>
                <a:gridCol w="4206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equation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pc="-150" dirty="0" err="1" smtClean="0">
                          <a:latin typeface="Arial" pitchFamily="34" charset="0"/>
                          <a:cs typeface="Arial" pitchFamily="34" charset="0"/>
                        </a:rPr>
                        <a:t>serv</a:t>
                      </a:r>
                      <a:endParaRPr lang="en-US" sz="2400" b="1" spc="-1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en-US" sz="2400" b="1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=w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+w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+b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ILF1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el-GR" sz="2400" dirty="0" smtClean="0">
                          <a:latin typeface="Times New Roman"/>
                          <a:cs typeface="Times New Roman"/>
                        </a:rPr>
                        <a:t>φ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(v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2400" baseline="-25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>
                          <a:latin typeface="Times New Roman"/>
                          <a:cs typeface="Times New Roman"/>
                        </a:rPr>
                        <a:t>φ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=w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+w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+b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ILF2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el-GR" sz="2400" dirty="0" smtClean="0">
                          <a:latin typeface="Times New Roman"/>
                          <a:cs typeface="Times New Roman"/>
                        </a:rPr>
                        <a:t>φ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(v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>
                          <a:latin typeface="Times New Roman"/>
                          <a:cs typeface="Times New Roman"/>
                        </a:rPr>
                        <a:t>φ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55122" y="152400"/>
            <a:ext cx="8382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u="sng" dirty="0" smtClean="0">
                <a:latin typeface="Arial" pitchFamily="34" charset="0"/>
                <a:ea typeface="+mj-ea"/>
                <a:cs typeface="Arial" pitchFamily="34" charset="0"/>
              </a:rPr>
              <a:t>MMC as new type of neural network</a:t>
            </a:r>
            <a:endParaRPr kumimoji="0" lang="en-US" sz="36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557587"/>
            <a:ext cx="8229600" cy="24622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● MMC is equivalent to the equations</a:t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>● MMC supports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all ANN features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● In addition, MMC supports global features </a:t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200" spc="-40" dirty="0" smtClean="0">
                <a:latin typeface="Arial" pitchFamily="34" charset="0"/>
                <a:cs typeface="Arial" pitchFamily="34" charset="0"/>
              </a:rPr>
              <a:t>such as network structure and organization,</a:t>
            </a:r>
            <a:r>
              <a:rPr lang="en-US" sz="3200" spc="-7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spc="-70" dirty="0" smtClean="0">
                <a:latin typeface="Arial" pitchFamily="34" charset="0"/>
                <a:cs typeface="Arial" pitchFamily="34" charset="0"/>
              </a:rPr>
            </a:br>
            <a:r>
              <a:rPr lang="en-US" sz="3200" spc="-70" dirty="0" smtClean="0">
                <a:latin typeface="Arial" pitchFamily="34" charset="0"/>
                <a:cs typeface="Arial" pitchFamily="34" charset="0"/>
              </a:rPr>
              <a:t>   objects and ontologies.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1371600"/>
            <a:ext cx="838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The Scope Constriction Algorithm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Arial" pitchFamily="34" charset="0"/>
                <a:ea typeface="+mj-ea"/>
                <a:cs typeface="Arial" pitchFamily="34" charset="0"/>
              </a:rPr>
              <a:t>(SCA)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35052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SCA organizes information into objects and reveals the natural ontology of the system.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15392" y="558807"/>
          <a:ext cx="6063912" cy="60959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</a:tblGrid>
              <a:tr h="338666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9601" y="550340"/>
          <a:ext cx="1295399" cy="60959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399"/>
              </a:tblGrid>
              <a:tr h="33866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tc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= a *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fz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tj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= b *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fx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tf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= d *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vz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tk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= b *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fy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tb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= a *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fy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te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= d *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vy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tl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= b *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fz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ta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= a *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fx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td = d *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vx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wz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=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vz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+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tl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tg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=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ta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+ td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wx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=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vx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+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tj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sx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=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rx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+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tg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=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tb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+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te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wy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=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vy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+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tk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ti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=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tc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+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tf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sz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=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rz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+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ti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sy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=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ry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+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905000" y="191351"/>
          <a:ext cx="6062148" cy="294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</a:tblGrid>
              <a:tr h="29464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tc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tj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tf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tk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tb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te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tl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ta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td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wz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tg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wx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sx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wy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ti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sz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sy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" y="17780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PROGRAM</a:t>
            </a:r>
            <a:endParaRPr lang="en-US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94135" y="228603"/>
            <a:ext cx="62653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DATA</a:t>
            </a:r>
            <a:endParaRPr lang="en-US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8153401" y="558791"/>
          <a:ext cx="533400" cy="6070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</a:tblGrid>
              <a:tr h="3372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a,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fz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b,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fx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d,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vz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b,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fy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a,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fy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d,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vy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b,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fz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a,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fx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d, </a:t>
                      </a:r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vx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vz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vx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rx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vy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rz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37256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ry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0" y="491077"/>
          <a:ext cx="6063912" cy="60959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</a:tblGrid>
              <a:tr h="338666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33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>Profile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5987" y="191351"/>
          <a:ext cx="6062148" cy="294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</a:tblGrid>
              <a:tr h="29464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tc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tj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tf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tk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tb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te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tl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ta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td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wz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tg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wx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sx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wy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ti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sz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sy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le 59"/>
          <p:cNvGraphicFramePr>
            <a:graphicFrameLocks noGrp="1"/>
          </p:cNvGraphicFramePr>
          <p:nvPr/>
        </p:nvGraphicFramePr>
        <p:xfrm>
          <a:off x="2438416" y="533412"/>
          <a:ext cx="6063912" cy="609598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  <a:gridCol w="336884"/>
              </a:tblGrid>
              <a:tr h="338666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338666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  <a:tr h="338666"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381000" y="533400"/>
            <a:ext cx="1702527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>Data channel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2438400" y="225219"/>
          <a:ext cx="6062148" cy="294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  <a:gridCol w="336786"/>
              </a:tblGrid>
              <a:tr h="29464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tc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tj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tf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tk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tb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te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tl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ta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td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wz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tg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wx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sx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wy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ti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sz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itchFamily="34" charset="0"/>
                          <a:cs typeface="Arial" pitchFamily="34" charset="0"/>
                        </a:rPr>
                        <a:t>sy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/>
                </a:tc>
              </a:tr>
            </a:tbl>
          </a:graphicData>
        </a:graphic>
      </p:graphicFrame>
      <p:sp>
        <p:nvSpPr>
          <p:cNvPr id="35" name="Right Arrow 34"/>
          <p:cNvSpPr/>
          <p:nvPr/>
        </p:nvSpPr>
        <p:spPr>
          <a:xfrm>
            <a:off x="7052745" y="6380129"/>
            <a:ext cx="118872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>
            <a:off x="5029213" y="4004723"/>
            <a:ext cx="18288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>
            <a:off x="4707482" y="3674522"/>
            <a:ext cx="82296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3014148" y="4351855"/>
            <a:ext cx="320040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>
            <a:off x="3352813" y="5702796"/>
            <a:ext cx="420624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2675483" y="5702796"/>
            <a:ext cx="512064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>
            <a:off x="3691481" y="5359389"/>
            <a:ext cx="352044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4385748" y="5025463"/>
            <a:ext cx="246888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6062148" y="4682056"/>
            <a:ext cx="45720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5393282" y="4004723"/>
            <a:ext cx="45720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>
            <a:off x="7721617" y="6032997"/>
            <a:ext cx="18288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Arrow 45"/>
          <p:cNvSpPr/>
          <p:nvPr/>
        </p:nvSpPr>
        <p:spPr>
          <a:xfrm>
            <a:off x="4021682" y="5025463"/>
            <a:ext cx="18288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Arrow 46"/>
          <p:cNvSpPr/>
          <p:nvPr/>
        </p:nvSpPr>
        <p:spPr>
          <a:xfrm rot="5400000">
            <a:off x="4566767" y="3498245"/>
            <a:ext cx="77724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Arrow 47"/>
          <p:cNvSpPr/>
          <p:nvPr/>
        </p:nvSpPr>
        <p:spPr>
          <a:xfrm rot="5400000">
            <a:off x="2530533" y="3502480"/>
            <a:ext cx="283464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 rot="5400000">
            <a:off x="1871825" y="3492319"/>
            <a:ext cx="347472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Arrow 49"/>
          <p:cNvSpPr/>
          <p:nvPr/>
        </p:nvSpPr>
        <p:spPr>
          <a:xfrm rot="5400000">
            <a:off x="1190260" y="3505018"/>
            <a:ext cx="416052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Arrow 50"/>
          <p:cNvSpPr/>
          <p:nvPr/>
        </p:nvSpPr>
        <p:spPr>
          <a:xfrm rot="5400000">
            <a:off x="1362979" y="2654966"/>
            <a:ext cx="315468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 rot="5400000">
            <a:off x="170027" y="3153651"/>
            <a:ext cx="484632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/>
          <p:cNvSpPr/>
          <p:nvPr/>
        </p:nvSpPr>
        <p:spPr>
          <a:xfrm rot="5400000">
            <a:off x="4236566" y="3159577"/>
            <a:ext cx="77724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5400000">
            <a:off x="3047339" y="3666732"/>
            <a:ext cx="246888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Arrow 54"/>
          <p:cNvSpPr/>
          <p:nvPr/>
        </p:nvSpPr>
        <p:spPr>
          <a:xfrm rot="5400000">
            <a:off x="5738046" y="4345759"/>
            <a:ext cx="45720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Arrow 55"/>
          <p:cNvSpPr/>
          <p:nvPr/>
        </p:nvSpPr>
        <p:spPr>
          <a:xfrm rot="5400000">
            <a:off x="5056988" y="3668426"/>
            <a:ext cx="45720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/>
          <p:cNvSpPr/>
          <p:nvPr/>
        </p:nvSpPr>
        <p:spPr>
          <a:xfrm rot="5400000">
            <a:off x="7587672" y="5875685"/>
            <a:ext cx="13716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Arrow 57"/>
          <p:cNvSpPr/>
          <p:nvPr/>
        </p:nvSpPr>
        <p:spPr>
          <a:xfrm rot="5400000">
            <a:off x="6407418" y="5704660"/>
            <a:ext cx="1143000" cy="164592"/>
          </a:xfrm>
          <a:prstGeom prst="rightArrow">
            <a:avLst>
              <a:gd name="adj1" fmla="val 24910"/>
              <a:gd name="adj2" fmla="val 7509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073328" y="1066800"/>
            <a:ext cx="3048000" cy="49244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“Turbulent” flow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2043</TotalTime>
  <Words>1997</Words>
  <Application>Microsoft Office PowerPoint</Application>
  <PresentationFormat>On-screen Show (4:3)</PresentationFormat>
  <Paragraphs>601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 new type of  Structured Artificial Neural Networks based on the  Matrix Model of Computation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Sergio Pissanetzky</dc:creator>
  <cp:lastModifiedBy>Sergio Pissanetzky</cp:lastModifiedBy>
  <cp:revision>179</cp:revision>
  <dcterms:created xsi:type="dcterms:W3CDTF">2008-05-22T20:37:26Z</dcterms:created>
  <dcterms:modified xsi:type="dcterms:W3CDTF">2008-07-11T15:17:09Z</dcterms:modified>
</cp:coreProperties>
</file>