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80" r:id="rId3"/>
    <p:sldId id="272" r:id="rId4"/>
    <p:sldId id="274" r:id="rId5"/>
    <p:sldId id="281" r:id="rId6"/>
    <p:sldId id="277" r:id="rId7"/>
    <p:sldId id="279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9900"/>
    <a:srgbClr val="3333CC"/>
    <a:srgbClr val="000099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79" autoAdjust="0"/>
  </p:normalViewPr>
  <p:slideViewPr>
    <p:cSldViewPr>
      <p:cViewPr varScale="1">
        <p:scale>
          <a:sx n="99" d="100"/>
          <a:sy n="99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7822A-7F14-4B4E-9473-09A2DA5C8FA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B31FE-5DDC-42F9-8DE5-C294CD0CB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B31FE-5DDC-42F9-8DE5-C294CD0CB7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B31FE-5DDC-42F9-8DE5-C294CD0CB7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C644-F1F0-445B-8CD0-82CC301529E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6C4A-B0E0-4C68-A357-AB518C38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371600"/>
            <a:ext cx="5562600" cy="3876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Automation, robotics, brains, </a:t>
            </a:r>
          </a:p>
          <a:p>
            <a:pPr algn="ctr">
              <a:lnSpc>
                <a:spcPct val="150000"/>
              </a:lnSpc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and a new theory of Physics</a:t>
            </a:r>
          </a:p>
          <a:p>
            <a:pPr algn="ctr"/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Sergio Pissanetzky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Sergio@SciControls.com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304800"/>
            <a:ext cx="381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447800"/>
            <a:ext cx="8458200" cy="2819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omplex </a:t>
            </a: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systems </a:t>
            </a: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a detailed dynamics</a:t>
            </a:r>
          </a:p>
          <a:p>
            <a:pPr algn="ctr"/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Too detailed for Statistical Mechanics 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on-linear Dynamics.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Examples: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-- adaptive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systems: brain, organisms, organs, species.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-- robots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computers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304800"/>
            <a:ext cx="381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50304" y="782548"/>
            <a:ext cx="125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mother!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4450189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34249"/>
            <a:ext cx="15049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http://t1.gstatic.com/images?q=tbn:ANd9GcQ1aBW97kWBEHL9mPjZ_TgLn3-MMqpyggyid-4EyruhtzY1SzYk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381874"/>
            <a:ext cx="3067050" cy="1485900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848474"/>
            <a:ext cx="27813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Arrow 15"/>
          <p:cNvSpPr/>
          <p:nvPr/>
        </p:nvSpPr>
        <p:spPr>
          <a:xfrm>
            <a:off x="4582274" y="1173822"/>
            <a:ext cx="1361326" cy="174232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Callout 23"/>
          <p:cNvSpPr/>
          <p:nvPr/>
        </p:nvSpPr>
        <p:spPr>
          <a:xfrm>
            <a:off x="7239000" y="762000"/>
            <a:ext cx="1371600" cy="5334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22" y="4277474"/>
            <a:ext cx="22669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744074"/>
            <a:ext cx="27813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http://t3.gstatic.com/images?q=tbn:ANd9GcQ2p9odhMVDe8uiJBouh6V7VR7yVzBXv3sCfcEXhYYKJTyX-8gPI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163173"/>
            <a:ext cx="2266950" cy="2019301"/>
          </a:xfrm>
          <a:prstGeom prst="rect">
            <a:avLst/>
          </a:prstGeom>
          <a:noFill/>
        </p:spPr>
      </p:pic>
      <p:sp>
        <p:nvSpPr>
          <p:cNvPr id="28" name="Right Arrow 27"/>
          <p:cNvSpPr/>
          <p:nvPr/>
        </p:nvSpPr>
        <p:spPr>
          <a:xfrm>
            <a:off x="5136222" y="4038600"/>
            <a:ext cx="1524000" cy="182880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572000" y="1655852"/>
            <a:ext cx="1295400" cy="838200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daptive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system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07504" y="3612222"/>
            <a:ext cx="125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mother!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Callout 30"/>
          <p:cNvSpPr/>
          <p:nvPr/>
        </p:nvSpPr>
        <p:spPr>
          <a:xfrm>
            <a:off x="7696200" y="3591674"/>
            <a:ext cx="1371600" cy="5334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229600" y="304800"/>
            <a:ext cx="381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495800"/>
            <a:ext cx="4648200" cy="381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cale-free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hierarchical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network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61341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29600" y="304800"/>
            <a:ext cx="381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080" y="1752600"/>
            <a:ext cx="21431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9480" y="1752600"/>
            <a:ext cx="21431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304800" y="205740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4800" y="220980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4800" y="236220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4960" y="251460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4960" y="26568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4960" y="28092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4960" y="29616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5120" y="31140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4960" y="32664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4960" y="34188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14960" y="35712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5120" y="37236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5120" y="386588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25120" y="401828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5120" y="417068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5280" y="432308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26080" y="3718560"/>
            <a:ext cx="762000" cy="10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mother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26080" y="2514600"/>
            <a:ext cx="762000" cy="10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6080" y="1315720"/>
            <a:ext cx="762000" cy="10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26080" y="76200"/>
            <a:ext cx="762000" cy="1061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400300"/>
            <a:ext cx="1428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Straight Arrow Connector 41"/>
          <p:cNvCxnSpPr/>
          <p:nvPr/>
        </p:nvCxnSpPr>
        <p:spPr>
          <a:xfrm>
            <a:off x="5801360" y="259080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01360" y="27330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801360" y="28854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801360" y="30378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811520" y="31902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801360" y="33426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801360" y="34950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801360" y="36474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811520" y="379984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811520" y="394208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229600" y="259080"/>
            <a:ext cx="381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31304" y="2001748"/>
            <a:ext cx="125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mother!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Callout 37"/>
          <p:cNvSpPr/>
          <p:nvPr/>
        </p:nvSpPr>
        <p:spPr>
          <a:xfrm>
            <a:off x="7620000" y="1981200"/>
            <a:ext cx="1371600" cy="5334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50" y="4981575"/>
            <a:ext cx="22669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2" descr="http://t3.gstatic.com/images?q=tbn:ANd9GcQ2p9odhMVDe8uiJBouh6V7VR7yVzBXv3sCfcEXhYYKJTyX-8gPI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610099"/>
            <a:ext cx="2266950" cy="2019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1447800"/>
            <a:ext cx="7086600" cy="21336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400" u="sng" dirty="0" smtClean="0">
                <a:latin typeface="Arial" pitchFamily="34" charset="0"/>
                <a:ea typeface="+mj-ea"/>
                <a:cs typeface="Arial" pitchFamily="34" charset="0"/>
              </a:rPr>
              <a:t>Central Theorem</a:t>
            </a:r>
          </a:p>
          <a:p>
            <a:pPr lvl="0">
              <a:spcBef>
                <a:spcPct val="0"/>
              </a:spcBef>
            </a:pPr>
            <a:endParaRPr lang="en-US" sz="24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2400" dirty="0" smtClean="0">
                <a:latin typeface="Arial" pitchFamily="34" charset="0"/>
                <a:ea typeface="+mj-ea"/>
                <a:cs typeface="Arial" pitchFamily="34" charset="0"/>
              </a:rPr>
              <a:t>Any dynamical system has </a:t>
            </a:r>
            <a:r>
              <a:rPr lang="en-US" sz="2400" dirty="0" smtClean="0">
                <a:latin typeface="Arial" pitchFamily="34" charset="0"/>
                <a:ea typeface="+mj-ea"/>
                <a:cs typeface="Arial" pitchFamily="34" charset="0"/>
              </a:rPr>
              <a:t>a </a:t>
            </a:r>
            <a:r>
              <a:rPr lang="en-US" sz="2400" dirty="0" smtClean="0">
                <a:latin typeface="Arial" pitchFamily="34" charset="0"/>
                <a:ea typeface="+mj-ea"/>
                <a:cs typeface="Arial" pitchFamily="34" charset="0"/>
              </a:rPr>
              <a:t>scale-free hierarchical network of group-theoretical block </a:t>
            </a:r>
            <a:r>
              <a:rPr lang="en-US" sz="2400" dirty="0" smtClean="0">
                <a:latin typeface="Arial" pitchFamily="34" charset="0"/>
                <a:ea typeface="+mj-ea"/>
                <a:cs typeface="Arial" pitchFamily="34" charset="0"/>
              </a:rPr>
              <a:t>systems that represents an invariant behavior </a:t>
            </a:r>
            <a:r>
              <a:rPr lang="en-US" sz="2400" dirty="0" smtClean="0">
                <a:latin typeface="Arial" pitchFamily="34" charset="0"/>
                <a:ea typeface="+mj-ea"/>
                <a:cs typeface="Arial" pitchFamily="34" charset="0"/>
              </a:rPr>
              <a:t>of the system.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9600" y="304800"/>
            <a:ext cx="381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239716"/>
            <a:ext cx="7620000" cy="457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Fundamental principles of Physics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causality, symmetry, least-action, energy/entropy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7474" y="4096715"/>
            <a:ext cx="294526" cy="1600200"/>
            <a:chOff x="304800" y="4953000"/>
            <a:chExt cx="294526" cy="1600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304800" y="4953000"/>
              <a:ext cx="0" cy="1600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70726" y="5181601"/>
              <a:ext cx="228600" cy="1295399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vert270" wrap="none" lIns="0" tIns="0" rIns="0" bIns="0" rtlCol="0" anchor="ctr" anchorCtr="1">
              <a:noAutofit/>
            </a:bodyPr>
            <a:lstStyle/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BOTTOM - UP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40778" y="4772242"/>
            <a:ext cx="7086600" cy="457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Theory of Causal Dynamical Systems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complex systems with detailed dynamics, such as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adaptive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ystems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4304768"/>
            <a:ext cx="4953000" cy="457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Causal set model – mathematical properties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4306111"/>
            <a:ext cx="15240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Action functional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3841976"/>
            <a:ext cx="5974422" cy="457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Scale-free hierarchical networks of information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uncertainty, prediction, entropy, granularity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926" y="5672085"/>
            <a:ext cx="8031822" cy="22860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////////////////////////////////////////////////////////////////////////////////////////////////////////////////////////////////////////////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3508" y="4244833"/>
            <a:ext cx="230832" cy="1447800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1"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prediction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29600" y="304800"/>
            <a:ext cx="381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7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239716"/>
            <a:ext cx="7620000" cy="457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Fundamental principles of Physics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causality, symmetry, least-action, energy/entropy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7200" y="990600"/>
            <a:ext cx="228600" cy="1524000"/>
            <a:chOff x="304800" y="304800"/>
            <a:chExt cx="228600" cy="15240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04800" y="304800"/>
              <a:ext cx="0" cy="1524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04800" y="381000"/>
              <a:ext cx="228600" cy="1295399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vert" wrap="none" lIns="0" tIns="0" rIns="0" bIns="0" rtlCol="0" anchor="ctr" anchorCtr="1">
              <a:noAutofit/>
            </a:bodyPr>
            <a:lstStyle/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TOP – DOWN 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67474" y="4096715"/>
            <a:ext cx="294526" cy="1600200"/>
            <a:chOff x="304800" y="4953000"/>
            <a:chExt cx="294526" cy="16002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04800" y="4953000"/>
              <a:ext cx="0" cy="1600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70726" y="5181601"/>
              <a:ext cx="228600" cy="1295399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vert270" wrap="none" lIns="0" tIns="0" rIns="0" bIns="0" rtlCol="0" anchor="ctr" anchorCtr="1">
              <a:noAutofit/>
            </a:bodyPr>
            <a:lstStyle/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BOTTOM - UP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40778" y="4772242"/>
            <a:ext cx="7086600" cy="457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Theory of Causal Dynamical Systems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complex systems with detailed dynamics, such as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adaptive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ystems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4304768"/>
            <a:ext cx="4953000" cy="457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Causal set model – mathematical properties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4306111"/>
            <a:ext cx="15240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Action functional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3841976"/>
            <a:ext cx="5974422" cy="457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Scale-free hierarchical networks of information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uncertainty, prediction, entropy, granularity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926" y="5672085"/>
            <a:ext cx="8031822" cy="22860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////////////////////////////////////////////////////////////////////////////////////////////////////////////////////////////////////////////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3000" y="685800"/>
            <a:ext cx="7696200" cy="15240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/////////////////////////////////////////////////////////////////////////////////////////////////////////////////////////////////////////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178" y="924674"/>
            <a:ext cx="1097622" cy="22860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observation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4978" y="1600200"/>
            <a:ext cx="1097622" cy="45720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heuristic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theory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50378" y="832208"/>
            <a:ext cx="792822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Neuro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science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93378" y="838200"/>
            <a:ext cx="792822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Bio-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physics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36378" y="838200"/>
            <a:ext cx="792822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Evolution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6400" y="832208"/>
            <a:ext cx="792822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Artificial</a:t>
            </a:r>
          </a:p>
          <a:p>
            <a:pPr algn="ctr"/>
            <a:r>
              <a:rPr lang="en-US" sz="1600" spc="-150" dirty="0" smtClean="0">
                <a:latin typeface="Arial" pitchFamily="34" charset="0"/>
                <a:cs typeface="Arial" pitchFamily="34" charset="0"/>
              </a:rPr>
              <a:t>inte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lli</a:t>
            </a:r>
            <a:r>
              <a:rPr lang="en-US" sz="1600" spc="-150" dirty="0" smtClean="0">
                <a:latin typeface="Arial" pitchFamily="34" charset="0"/>
                <a:cs typeface="Arial" pitchFamily="34" charset="0"/>
              </a:rPr>
              <a:t>gence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74778" y="832208"/>
            <a:ext cx="792822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spc="-150" dirty="0" smtClean="0">
                <a:latin typeface="Arial" pitchFamily="34" charset="0"/>
                <a:cs typeface="Arial" pitchFamily="34" charset="0"/>
              </a:rPr>
              <a:t>Computer</a:t>
            </a:r>
          </a:p>
          <a:p>
            <a:pPr algn="ctr"/>
            <a:r>
              <a:rPr lang="en-US" sz="1600" spc="-150" dirty="0" smtClean="0">
                <a:latin typeface="Arial" pitchFamily="34" charset="0"/>
                <a:cs typeface="Arial" pitchFamily="34" charset="0"/>
              </a:rPr>
              <a:t>engineering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893978" y="832208"/>
            <a:ext cx="792822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Physics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33082" y="1305673"/>
            <a:ext cx="1031696" cy="11532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Fuster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Cuntz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Friston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Lin</a:t>
            </a:r>
          </a:p>
          <a:p>
            <a:pPr algn="ctr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Eagleman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6356" y="1305673"/>
            <a:ext cx="1031696" cy="11532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Still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(motor –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proteins)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45622" y="1305673"/>
            <a:ext cx="1031696" cy="11532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Lerner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Kauffman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DNA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9104" y="1305674"/>
            <a:ext cx="1031696" cy="11532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Hawkins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George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Numenta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Natural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78030" y="1305673"/>
            <a:ext cx="1031696" cy="11532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Google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patents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OO  A&amp;D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Shih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86956" y="1305673"/>
            <a:ext cx="1031696" cy="11532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Tsallis</a:t>
            </a:r>
            <a:endParaRPr lang="en-US" sz="1600" spc="-1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spc="-15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rn</a:t>
            </a:r>
            <a:r>
              <a:rPr lang="en-US" sz="1600" spc="-150" dirty="0" err="1" smtClean="0">
                <a:latin typeface="Arial" pitchFamily="34" charset="0"/>
                <a:cs typeface="Arial" pitchFamily="34" charset="0"/>
              </a:rPr>
              <a:t>u-Ann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sz="1600" spc="-150" dirty="0" err="1" smtClean="0">
                <a:latin typeface="Arial" pitchFamily="34" charset="0"/>
                <a:cs typeface="Arial" pitchFamily="34" charset="0"/>
              </a:rPr>
              <a:t>a</a:t>
            </a:r>
            <a:endParaRPr lang="en-US" sz="1600" spc="-1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38300" y="2470377"/>
            <a:ext cx="7353300" cy="457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Scale-free hierarchical networks of information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uncertainty, prediction, entropy, granularity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49904" y="3288028"/>
            <a:ext cx="1524000" cy="22860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MOVEMENT?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368" y="990600"/>
            <a:ext cx="230832" cy="1447800"/>
          </a:xfrm>
          <a:prstGeom prst="rect">
            <a:avLst/>
          </a:prstGeom>
          <a:noFill/>
        </p:spPr>
        <p:txBody>
          <a:bodyPr vert="vert" wrap="square" lIns="0" tIns="0" rIns="0" bIns="0" rtlCol="0" anchor="ctr" anchorCtr="1"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verification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3508" y="4244833"/>
            <a:ext cx="230832" cy="1447800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1"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prediction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29600" y="304800"/>
            <a:ext cx="381000" cy="304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8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258</Words>
  <Application>Microsoft Office PowerPoint</Application>
  <PresentationFormat>On-screen Show (4:3)</PresentationFormat>
  <Paragraphs>96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scale-free hierarchical network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Sergio Pissanetzky</dc:creator>
  <cp:lastModifiedBy>SergioPissanetzky</cp:lastModifiedBy>
  <cp:revision>289</cp:revision>
  <dcterms:created xsi:type="dcterms:W3CDTF">2011-09-12T18:26:12Z</dcterms:created>
  <dcterms:modified xsi:type="dcterms:W3CDTF">2012-10-11T19:06:22Z</dcterms:modified>
</cp:coreProperties>
</file>