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59" autoAdjust="0"/>
  </p:normalViewPr>
  <p:slideViewPr>
    <p:cSldViewPr>
      <p:cViewPr varScale="1">
        <p:scale>
          <a:sx n="98" d="100"/>
          <a:sy n="98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1F9F1-61C8-4B7A-8DEA-B3053EAD3B9E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04B46-793F-4986-9612-524622613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Objects</a:t>
            </a:r>
            <a:r>
              <a:rPr lang="en-US" baseline="0" smtClean="0"/>
              <a:t> are structures of information that our brains make. </a:t>
            </a:r>
            <a:endParaRPr lang="en-US" smtClean="0"/>
          </a:p>
          <a:p>
            <a:r>
              <a:rPr lang="en-US" smtClean="0"/>
              <a:t>Objects</a:t>
            </a:r>
            <a:r>
              <a:rPr lang="en-US" baseline="0" smtClean="0"/>
              <a:t> are the most common, well known, and most frequently observed phenomenon of nature.</a:t>
            </a:r>
          </a:p>
          <a:p>
            <a:r>
              <a:rPr lang="en-US" baseline="0" smtClean="0"/>
              <a:t>Yet, no theory of Physics has explained the process that creates them, or even predicted their existence.</a:t>
            </a:r>
          </a:p>
          <a:p>
            <a:r>
              <a:rPr lang="en-US" baseline="0" smtClean="0"/>
              <a:t>This tehory explains the process, and characterizes the systems that can create objects.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46-793F-4986-9612-5246226130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Discrete – the system is finite, and the number of states is finite.</a:t>
            </a:r>
          </a:p>
          <a:p>
            <a:r>
              <a:rPr lang="en-US" smtClean="0"/>
              <a:t>Dynamic - transitions from one state to another are determined by an algorithm, not a differential equation.</a:t>
            </a:r>
          </a:p>
          <a:p>
            <a:r>
              <a:rPr lang="en-US" smtClean="0"/>
              <a:t>Dissipative  </a:t>
            </a:r>
            <a:r>
              <a:rPr lang="en-US" baseline="0" smtClean="0"/>
              <a:t>- </a:t>
            </a:r>
            <a:r>
              <a:rPr lang="en-US" smtClean="0"/>
              <a:t>a portion of the phase space “wanders away” and never returns. What remains is the attractor with the objects.</a:t>
            </a:r>
          </a:p>
          <a:p>
            <a:r>
              <a:rPr lang="en-US" smtClean="0"/>
              <a:t>Chaotic  - there is a random delay for</a:t>
            </a:r>
            <a:r>
              <a:rPr lang="en-US" baseline="0" smtClean="0"/>
              <a:t> a state transition after trigger, the system is non-deterministic.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04B46-793F-4986-9612-5246226130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B591-2347-49A1-A3D4-C838DCF7F57A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DEC6-0337-4B13-9CF2-C06CB5595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B591-2347-49A1-A3D4-C838DCF7F57A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DEC6-0337-4B13-9CF2-C06CB5595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B591-2347-49A1-A3D4-C838DCF7F57A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DEC6-0337-4B13-9CF2-C06CB5595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B591-2347-49A1-A3D4-C838DCF7F57A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DEC6-0337-4B13-9CF2-C06CB5595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B591-2347-49A1-A3D4-C838DCF7F57A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DEC6-0337-4B13-9CF2-C06CB5595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B591-2347-49A1-A3D4-C838DCF7F57A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DEC6-0337-4B13-9CF2-C06CB5595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B591-2347-49A1-A3D4-C838DCF7F57A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DEC6-0337-4B13-9CF2-C06CB5595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B591-2347-49A1-A3D4-C838DCF7F57A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DEC6-0337-4B13-9CF2-C06CB5595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B591-2347-49A1-A3D4-C838DCF7F57A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DEC6-0337-4B13-9CF2-C06CB5595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B591-2347-49A1-A3D4-C838DCF7F57A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DEC6-0337-4B13-9CF2-C06CB5595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B591-2347-49A1-A3D4-C838DCF7F57A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DEC6-0337-4B13-9CF2-C06CB5595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2B591-2347-49A1-A3D4-C838DCF7F57A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8DEC6-0337-4B13-9CF2-C06CB5595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5867400" cy="1831975"/>
          </a:xfrm>
        </p:spPr>
        <p:txBody>
          <a:bodyPr>
            <a:noAutofit/>
          </a:bodyPr>
          <a:lstStyle/>
          <a:p>
            <a:r>
              <a:rPr lang="en-US" sz="2800" smtClean="0">
                <a:cs typeface="Arial" pitchFamily="34" charset="0"/>
              </a:rPr>
              <a:t>The Matrix Theory of Objects</a:t>
            </a:r>
            <a:br>
              <a:rPr lang="en-US" sz="2800" smtClean="0">
                <a:cs typeface="Arial" pitchFamily="34" charset="0"/>
              </a:rPr>
            </a:br>
            <a:r>
              <a:rPr lang="en-US" sz="2800" smtClean="0">
                <a:cs typeface="Arial" pitchFamily="34" charset="0"/>
              </a:rPr>
              <a:t>An Update</a:t>
            </a:r>
            <a:br>
              <a:rPr lang="en-US" sz="2800" smtClean="0">
                <a:cs typeface="Arial" pitchFamily="34" charset="0"/>
              </a:rPr>
            </a:br>
            <a:r>
              <a:rPr lang="en-US" sz="2800" smtClean="0">
                <a:cs typeface="Arial" pitchFamily="34" charset="0"/>
              </a:rPr>
              <a:t/>
            </a:r>
            <a:br>
              <a:rPr lang="en-US" sz="2800" smtClean="0">
                <a:cs typeface="Arial" pitchFamily="34" charset="0"/>
              </a:rPr>
            </a:br>
            <a:r>
              <a:rPr lang="en-US" sz="2800" smtClean="0">
                <a:cs typeface="Arial" pitchFamily="34" charset="0"/>
              </a:rPr>
              <a:t>Sergio Pissanetzky</a:t>
            </a:r>
            <a:endParaRPr lang="en-US" sz="2800"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0" y="3559175"/>
            <a:ext cx="2667000" cy="479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Sergio@SciControls.com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35640" y="1002638"/>
            <a:ext cx="13987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Model</a:t>
            </a:r>
          </a:p>
          <a:p>
            <a:r>
              <a:rPr lang="en-US" smtClean="0"/>
              <a:t>Universality</a:t>
            </a:r>
          </a:p>
          <a:p>
            <a:r>
              <a:rPr lang="en-US" smtClean="0"/>
              <a:t>Behavior</a:t>
            </a:r>
          </a:p>
          <a:p>
            <a:r>
              <a:rPr lang="en-US" smtClean="0"/>
              <a:t>Constraints</a:t>
            </a:r>
          </a:p>
          <a:p>
            <a:r>
              <a:rPr lang="en-US" smtClean="0"/>
              <a:t>Dynamics</a:t>
            </a:r>
          </a:p>
          <a:p>
            <a:r>
              <a:rPr lang="en-US" smtClean="0"/>
              <a:t>Cost</a:t>
            </a:r>
          </a:p>
          <a:p>
            <a:r>
              <a:rPr lang="en-US" smtClean="0"/>
              <a:t>Chaos</a:t>
            </a:r>
          </a:p>
          <a:p>
            <a:r>
              <a:rPr lang="en-US" smtClean="0"/>
              <a:t>Attractors</a:t>
            </a:r>
          </a:p>
          <a:p>
            <a:r>
              <a:rPr lang="en-US" smtClean="0"/>
              <a:t>Objects</a:t>
            </a:r>
          </a:p>
          <a:p>
            <a:r>
              <a:rPr lang="en-US" smtClean="0"/>
              <a:t>Learning</a:t>
            </a:r>
          </a:p>
          <a:p>
            <a:r>
              <a:rPr lang="en-US" smtClean="0"/>
              <a:t>Inheritance</a:t>
            </a:r>
          </a:p>
          <a:p>
            <a:r>
              <a:rPr lang="en-US" smtClean="0"/>
              <a:t>Conclusions</a:t>
            </a:r>
          </a:p>
          <a:p>
            <a:r>
              <a:rPr lang="en-US" smtClean="0"/>
              <a:t>Predictions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58240" y="1082040"/>
          <a:ext cx="493776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35640" y="1002638"/>
            <a:ext cx="13987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Model</a:t>
            </a:r>
          </a:p>
          <a:p>
            <a:r>
              <a:rPr lang="en-US" smtClean="0">
                <a:solidFill>
                  <a:srgbClr val="FF0000"/>
                </a:solidFill>
              </a:rPr>
              <a:t>Universality</a:t>
            </a:r>
          </a:p>
          <a:p>
            <a:r>
              <a:rPr lang="en-US" smtClean="0">
                <a:solidFill>
                  <a:srgbClr val="FF0000"/>
                </a:solidFill>
              </a:rPr>
              <a:t>Behavior</a:t>
            </a:r>
          </a:p>
          <a:p>
            <a:r>
              <a:rPr lang="en-US" smtClean="0">
                <a:solidFill>
                  <a:srgbClr val="FF0000"/>
                </a:solidFill>
              </a:rPr>
              <a:t>Constraints</a:t>
            </a:r>
          </a:p>
          <a:p>
            <a:r>
              <a:rPr lang="en-US" smtClean="0"/>
              <a:t>Dynamics</a:t>
            </a:r>
          </a:p>
          <a:p>
            <a:r>
              <a:rPr lang="en-US" smtClean="0"/>
              <a:t>Cost</a:t>
            </a:r>
          </a:p>
          <a:p>
            <a:r>
              <a:rPr lang="en-US" smtClean="0"/>
              <a:t>Chaos</a:t>
            </a:r>
          </a:p>
          <a:p>
            <a:r>
              <a:rPr lang="en-US" smtClean="0"/>
              <a:t>Attractors</a:t>
            </a:r>
          </a:p>
          <a:p>
            <a:r>
              <a:rPr lang="en-US" smtClean="0"/>
              <a:t>Objects</a:t>
            </a:r>
          </a:p>
          <a:p>
            <a:r>
              <a:rPr lang="en-US" smtClean="0"/>
              <a:t>Learning</a:t>
            </a:r>
          </a:p>
          <a:p>
            <a:r>
              <a:rPr lang="en-US" smtClean="0"/>
              <a:t>Inheritance</a:t>
            </a:r>
          </a:p>
          <a:p>
            <a:r>
              <a:rPr lang="en-US" smtClean="0"/>
              <a:t>Conclusions</a:t>
            </a:r>
          </a:p>
          <a:p>
            <a:r>
              <a:rPr lang="en-US" smtClean="0"/>
              <a:t>Predictions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94452" y="800623"/>
          <a:ext cx="493776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0</a:t>
                      </a:r>
                      <a:endParaRPr lang="en-US" sz="1600" baseline="-25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2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3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4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5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6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7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8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9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10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11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12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13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14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15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16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17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18729" y="1054881"/>
          <a:ext cx="381000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</a:tblGrid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2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3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4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5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6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7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8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9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10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11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12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13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14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15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16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17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74428" y="1005840"/>
          <a:ext cx="493776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35640" y="1002638"/>
            <a:ext cx="13987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Model</a:t>
            </a:r>
          </a:p>
          <a:p>
            <a:r>
              <a:rPr lang="en-US" smtClean="0"/>
              <a:t>Universality</a:t>
            </a:r>
          </a:p>
          <a:p>
            <a:r>
              <a:rPr lang="en-US" smtClean="0"/>
              <a:t>Behavior</a:t>
            </a:r>
          </a:p>
          <a:p>
            <a:r>
              <a:rPr lang="en-US" smtClean="0"/>
              <a:t>Constraints</a:t>
            </a:r>
          </a:p>
          <a:p>
            <a:r>
              <a:rPr lang="en-US" smtClean="0">
                <a:solidFill>
                  <a:srgbClr val="FF0000"/>
                </a:solidFill>
              </a:rPr>
              <a:t>Dynamics</a:t>
            </a:r>
          </a:p>
          <a:p>
            <a:r>
              <a:rPr lang="en-US" smtClean="0">
                <a:solidFill>
                  <a:srgbClr val="FF0000"/>
                </a:solidFill>
              </a:rPr>
              <a:t>Cost</a:t>
            </a:r>
          </a:p>
          <a:p>
            <a:r>
              <a:rPr lang="en-US" smtClean="0">
                <a:solidFill>
                  <a:srgbClr val="FF0000"/>
                </a:solidFill>
              </a:rPr>
              <a:t>Chaos</a:t>
            </a:r>
          </a:p>
          <a:p>
            <a:r>
              <a:rPr lang="en-US" smtClean="0"/>
              <a:t>Attractors</a:t>
            </a:r>
          </a:p>
          <a:p>
            <a:r>
              <a:rPr lang="en-US" smtClean="0"/>
              <a:t>Objects</a:t>
            </a:r>
          </a:p>
          <a:p>
            <a:r>
              <a:rPr lang="en-US" smtClean="0"/>
              <a:t>Learning</a:t>
            </a:r>
          </a:p>
          <a:p>
            <a:r>
              <a:rPr lang="en-US" smtClean="0"/>
              <a:t>Inheritance</a:t>
            </a:r>
          </a:p>
          <a:p>
            <a:r>
              <a:rPr lang="en-US" smtClean="0"/>
              <a:t>Conclusions</a:t>
            </a:r>
          </a:p>
          <a:p>
            <a:r>
              <a:rPr lang="en-US" smtClean="0"/>
              <a:t>Predictions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10640" y="724423"/>
          <a:ext cx="493776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0</a:t>
                      </a:r>
                      <a:endParaRPr lang="en-US" sz="1600" baseline="-25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2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3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4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5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6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7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8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9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10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11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12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13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14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15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16</a:t>
                      </a:r>
                      <a:endParaRPr lang="en-US" sz="16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V</a:t>
                      </a:r>
                      <a:r>
                        <a:rPr lang="en-US" sz="1600" baseline="-25000" smtClean="0"/>
                        <a:t>17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4917" y="978681"/>
          <a:ext cx="381000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</a:tblGrid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2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3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4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5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6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7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8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9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10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11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12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13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14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15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16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</a:t>
                      </a:r>
                      <a:r>
                        <a:rPr lang="en-US" sz="1600" baseline="-25000" smtClean="0"/>
                        <a:t>17</a:t>
                      </a:r>
                      <a:endParaRPr lang="en-US" sz="160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81000" y="685800"/>
            <a:ext cx="67056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mtClean="0"/>
              <a:t>INPUT</a:t>
            </a:r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108568" y="2522220"/>
            <a:ext cx="26060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59573" y="2813668"/>
            <a:ext cx="26517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062501" y="2644140"/>
            <a:ext cx="1783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89075" y="3890954"/>
            <a:ext cx="37033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092002" y="3739532"/>
            <a:ext cx="28346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365868" y="4017173"/>
            <a:ext cx="28346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322667" y="5525933"/>
            <a:ext cx="3657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603628" y="3343747"/>
            <a:ext cx="91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133708" y="3338015"/>
            <a:ext cx="3657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859388" y="4151012"/>
            <a:ext cx="91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283241" y="3752816"/>
            <a:ext cx="640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423722" y="4154788"/>
            <a:ext cx="91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283242" y="4587240"/>
            <a:ext cx="640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971908" y="4163386"/>
            <a:ext cx="3657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103336" y="4569134"/>
            <a:ext cx="640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39294" y="3639494"/>
            <a:ext cx="11887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460629" y="3917135"/>
            <a:ext cx="15544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16388" y="4181947"/>
            <a:ext cx="1828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52800" y="4724400"/>
            <a:ext cx="457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630441" y="5002041"/>
            <a:ext cx="7315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267894" y="5818359"/>
            <a:ext cx="1828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374682" y="3637906"/>
            <a:ext cx="457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87988" y="3913359"/>
            <a:ext cx="100584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630441" y="4181947"/>
            <a:ext cx="73152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185723" y="4437706"/>
            <a:ext cx="457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917135" y="4724400"/>
            <a:ext cx="100584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459588" y="5007318"/>
            <a:ext cx="73152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545535" y="5275906"/>
            <a:ext cx="29260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823176" y="5542906"/>
            <a:ext cx="29260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536482" y="5818359"/>
            <a:ext cx="347472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ight Arrow 50"/>
          <p:cNvSpPr/>
          <p:nvPr/>
        </p:nvSpPr>
        <p:spPr>
          <a:xfrm rot="-2700000">
            <a:off x="3282481" y="4209867"/>
            <a:ext cx="914400" cy="182880"/>
          </a:xfrm>
          <a:prstGeom prst="rightArrow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 rot="-5400000">
            <a:off x="5310162" y="4208651"/>
            <a:ext cx="731520" cy="182880"/>
          </a:xfrm>
          <a:prstGeom prst="rightArrow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/>
          <p:cNvSpPr/>
          <p:nvPr/>
        </p:nvSpPr>
        <p:spPr>
          <a:xfrm rot="5400000">
            <a:off x="5310162" y="3395199"/>
            <a:ext cx="731520" cy="182880"/>
          </a:xfrm>
          <a:prstGeom prst="rightArrow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>
            <a:off x="3392788" y="1828800"/>
            <a:ext cx="731520" cy="182880"/>
          </a:xfrm>
          <a:prstGeom prst="rightArrow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 rot="10800000">
            <a:off x="4203374" y="1828800"/>
            <a:ext cx="731520" cy="182880"/>
          </a:xfrm>
          <a:prstGeom prst="rightArrow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349004" y="1123544"/>
            <a:ext cx="100584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54516" y="1391056"/>
            <a:ext cx="128016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44788" y="1674812"/>
            <a:ext cx="15544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44788" y="1943912"/>
            <a:ext cx="18288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344788" y="2219528"/>
            <a:ext cx="210312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44788" y="2503284"/>
            <a:ext cx="237744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44788" y="2770796"/>
            <a:ext cx="265176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44788" y="3046412"/>
            <a:ext cx="29260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44788" y="3331756"/>
            <a:ext cx="32004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>
            <a:off x="4286938" y="5463558"/>
            <a:ext cx="13716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>
            <a:off x="4693198" y="5602014"/>
            <a:ext cx="10972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>
            <a:off x="5105974" y="5740470"/>
            <a:ext cx="82296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5520374" y="5880550"/>
            <a:ext cx="54864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5942878" y="6023222"/>
            <a:ext cx="27432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3875750" y="5327694"/>
            <a:ext cx="164592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008228" y="6198377"/>
            <a:ext cx="82296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mtClean="0"/>
              <a:t>OUTPUT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4600" y="731520"/>
          <a:ext cx="2286004" cy="2316480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</a:tblGrid>
              <a:tr h="120316"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8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9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8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9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smtClean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mtClean="0">
                          <a:latin typeface="Times New Roman"/>
                          <a:cs typeface="Times New Roman"/>
                        </a:rPr>
                        <a:t>●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94906" y="731520"/>
          <a:ext cx="2286004" cy="2316480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</a:tblGrid>
              <a:tr h="120316"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9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8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9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smtClean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8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mtClean="0">
                          <a:latin typeface="Times New Roman"/>
                          <a:cs typeface="Times New Roman"/>
                        </a:rPr>
                        <a:t>●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703906"/>
          <a:ext cx="2286004" cy="2316480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</a:tblGrid>
              <a:tr h="120316"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8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9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8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smtClean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9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mtClean="0">
                          <a:latin typeface="Times New Roman"/>
                          <a:cs typeface="Times New Roman"/>
                        </a:rPr>
                        <a:t>●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14600" y="3276600"/>
          <a:ext cx="2286004" cy="2316480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</a:tblGrid>
              <a:tr h="120316"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9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8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9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smtClean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8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mtClean="0">
                          <a:latin typeface="Times New Roman"/>
                          <a:cs typeface="Times New Roman"/>
                        </a:rPr>
                        <a:t>●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894906" y="3276600"/>
          <a:ext cx="2286004" cy="2316480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</a:tblGrid>
              <a:tr h="120316"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8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9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8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9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smtClean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mtClean="0">
                          <a:latin typeface="Times New Roman"/>
                          <a:cs typeface="Times New Roman"/>
                        </a:rPr>
                        <a:t>●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4" y="3276600"/>
          <a:ext cx="2286004" cy="2316480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  <a:gridCol w="120316"/>
              </a:tblGrid>
              <a:tr h="120316"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9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8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10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2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9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smtClean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8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11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4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3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17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5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31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baseline="0" smtClean="0">
                          <a:latin typeface="Calibri" pitchFamily="34" charset="0"/>
                        </a:rPr>
                        <a:t>16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smtClean="0">
                          <a:latin typeface="Times New Roman"/>
                          <a:cs typeface="Times New Roman"/>
                        </a:rPr>
                        <a:t>●</a:t>
                      </a:r>
                      <a:endParaRPr lang="en-US" sz="800" b="0" i="0" baseline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5016375" y="838200"/>
            <a:ext cx="2164535" cy="22007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3869" y="820094"/>
            <a:ext cx="2164535" cy="22007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30792" y="847253"/>
            <a:ext cx="2164535" cy="22007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630792" y="3392333"/>
            <a:ext cx="2164535" cy="22007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3869" y="3392333"/>
            <a:ext cx="2164535" cy="22007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16375" y="3392333"/>
            <a:ext cx="2164535" cy="22007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33110" y="1582094"/>
            <a:ext cx="475488" cy="484632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99510" y="1832303"/>
            <a:ext cx="475488" cy="484632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68592" y="3392333"/>
            <a:ext cx="475488" cy="484632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321522" y="5108448"/>
            <a:ext cx="475488" cy="484632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458716" y="4867292"/>
            <a:ext cx="475488" cy="484632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467600" y="774038"/>
            <a:ext cx="137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Model</a:t>
            </a:r>
          </a:p>
          <a:p>
            <a:r>
              <a:rPr lang="en-US" smtClean="0"/>
              <a:t>Universality</a:t>
            </a:r>
          </a:p>
          <a:p>
            <a:r>
              <a:rPr lang="en-US" smtClean="0"/>
              <a:t>Behavior</a:t>
            </a:r>
          </a:p>
          <a:p>
            <a:r>
              <a:rPr lang="en-US" smtClean="0"/>
              <a:t>Dynamics</a:t>
            </a:r>
          </a:p>
          <a:p>
            <a:r>
              <a:rPr lang="en-US" smtClean="0"/>
              <a:t>Constraints</a:t>
            </a:r>
          </a:p>
          <a:p>
            <a:r>
              <a:rPr lang="en-US" smtClean="0"/>
              <a:t>Cost</a:t>
            </a:r>
          </a:p>
          <a:p>
            <a:r>
              <a:rPr lang="en-US" smtClean="0"/>
              <a:t>Chaos</a:t>
            </a:r>
          </a:p>
          <a:p>
            <a:r>
              <a:rPr lang="en-US" smtClean="0">
                <a:solidFill>
                  <a:srgbClr val="FF0000"/>
                </a:solidFill>
              </a:rPr>
              <a:t>Attractors</a:t>
            </a:r>
          </a:p>
          <a:p>
            <a:r>
              <a:rPr lang="en-US" smtClean="0">
                <a:solidFill>
                  <a:srgbClr val="FF0000"/>
                </a:solidFill>
              </a:rPr>
              <a:t>Objects</a:t>
            </a:r>
          </a:p>
          <a:p>
            <a:r>
              <a:rPr lang="en-US" smtClean="0"/>
              <a:t>Learning</a:t>
            </a:r>
          </a:p>
          <a:p>
            <a:r>
              <a:rPr lang="en-US" smtClean="0"/>
              <a:t>Inheritance</a:t>
            </a:r>
          </a:p>
          <a:p>
            <a:r>
              <a:rPr lang="en-US" smtClean="0"/>
              <a:t>Conclusions</a:t>
            </a:r>
          </a:p>
          <a:p>
            <a:r>
              <a:rPr lang="en-US" smtClean="0"/>
              <a:t>Predictions</a:t>
            </a: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011094" y="847253"/>
            <a:ext cx="475488" cy="484632"/>
          </a:xfrm>
          <a:prstGeom prst="rect">
            <a:avLst/>
          </a:prstGeom>
          <a:noFill/>
          <a:ln w="2540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499047" y="3885927"/>
            <a:ext cx="475488" cy="484632"/>
          </a:xfrm>
          <a:prstGeom prst="rect">
            <a:avLst/>
          </a:prstGeom>
          <a:noFill/>
          <a:ln w="2540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115147" y="1344168"/>
            <a:ext cx="475488" cy="484632"/>
          </a:xfrm>
          <a:prstGeom prst="rect">
            <a:avLst/>
          </a:prstGeom>
          <a:noFill/>
          <a:ln w="2540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15147" y="3886200"/>
            <a:ext cx="475488" cy="484632"/>
          </a:xfrm>
          <a:prstGeom prst="rect">
            <a:avLst/>
          </a:prstGeom>
          <a:noFill/>
          <a:ln w="2540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43712" y="3886200"/>
            <a:ext cx="475488" cy="484632"/>
          </a:xfrm>
          <a:prstGeom prst="rect">
            <a:avLst/>
          </a:prstGeom>
          <a:noFill/>
          <a:ln w="2540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HP_Administrator\Desktop\SnapLear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60000">
            <a:off x="1530540" y="864295"/>
            <a:ext cx="438150" cy="1266825"/>
          </a:xfrm>
          <a:prstGeom prst="rect">
            <a:avLst/>
          </a:prstGeom>
          <a:noFill/>
        </p:spPr>
      </p:pic>
      <p:pic>
        <p:nvPicPr>
          <p:cNvPr id="1030" name="Picture 6" descr="C:\Documents and Settings\HP_Administrator\Desktop\SnapBehavi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6350" y="2028825"/>
            <a:ext cx="4438650" cy="32289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086600" y="1412081"/>
            <a:ext cx="137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Model</a:t>
            </a:r>
          </a:p>
          <a:p>
            <a:r>
              <a:rPr lang="en-US" smtClean="0"/>
              <a:t>Universality</a:t>
            </a:r>
          </a:p>
          <a:p>
            <a:r>
              <a:rPr lang="en-US" smtClean="0"/>
              <a:t>Behavior</a:t>
            </a:r>
          </a:p>
          <a:p>
            <a:r>
              <a:rPr lang="en-US" smtClean="0"/>
              <a:t>Dynamics</a:t>
            </a:r>
          </a:p>
          <a:p>
            <a:r>
              <a:rPr lang="en-US" smtClean="0"/>
              <a:t>Constraints</a:t>
            </a:r>
          </a:p>
          <a:p>
            <a:r>
              <a:rPr lang="en-US" smtClean="0"/>
              <a:t>Cost</a:t>
            </a:r>
          </a:p>
          <a:p>
            <a:r>
              <a:rPr lang="en-US" smtClean="0"/>
              <a:t>Chaos</a:t>
            </a:r>
          </a:p>
          <a:p>
            <a:r>
              <a:rPr lang="en-US" smtClean="0"/>
              <a:t>Attractors</a:t>
            </a:r>
          </a:p>
          <a:p>
            <a:r>
              <a:rPr lang="en-US" smtClean="0"/>
              <a:t>Objects</a:t>
            </a:r>
          </a:p>
          <a:p>
            <a:r>
              <a:rPr lang="en-US" smtClean="0">
                <a:solidFill>
                  <a:srgbClr val="FF0000"/>
                </a:solidFill>
              </a:rPr>
              <a:t>Learning</a:t>
            </a:r>
          </a:p>
          <a:p>
            <a:r>
              <a:rPr lang="en-US" smtClean="0">
                <a:solidFill>
                  <a:srgbClr val="FF0000"/>
                </a:solidFill>
              </a:rPr>
              <a:t>Inheritance</a:t>
            </a:r>
          </a:p>
          <a:p>
            <a:r>
              <a:rPr lang="en-US" smtClean="0"/>
              <a:t>Conclusions</a:t>
            </a:r>
          </a:p>
          <a:p>
            <a:r>
              <a:rPr lang="en-US" smtClean="0"/>
              <a:t>Predictions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35888"/>
            <a:ext cx="8077200" cy="53553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smtClean="0"/>
              <a:t>Conclusions</a:t>
            </a:r>
          </a:p>
          <a:p>
            <a:r>
              <a:rPr lang="en-US" smtClean="0">
                <a:cs typeface="Times New Roman"/>
              </a:rPr>
              <a:t>● </a:t>
            </a:r>
            <a:r>
              <a:rPr lang="en-US" smtClean="0"/>
              <a:t>Every </a:t>
            </a:r>
            <a:r>
              <a:rPr lang="en-US" smtClean="0">
                <a:solidFill>
                  <a:srgbClr val="FF0000"/>
                </a:solidFill>
              </a:rPr>
              <a:t>discrete</a:t>
            </a:r>
            <a:r>
              <a:rPr lang="en-US" smtClean="0"/>
              <a:t> , </a:t>
            </a:r>
            <a:r>
              <a:rPr lang="en-US" smtClean="0">
                <a:solidFill>
                  <a:srgbClr val="FF0000"/>
                </a:solidFill>
              </a:rPr>
              <a:t>dynamic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dissipative</a:t>
            </a:r>
            <a:r>
              <a:rPr lang="en-US" smtClean="0"/>
              <a:t>, and </a:t>
            </a:r>
            <a:r>
              <a:rPr lang="en-US" smtClean="0">
                <a:solidFill>
                  <a:srgbClr val="FF0000"/>
                </a:solidFill>
              </a:rPr>
              <a:t>chaotic</a:t>
            </a:r>
            <a:r>
              <a:rPr lang="en-US" smtClean="0"/>
              <a:t> system has a structure of objects.</a:t>
            </a:r>
          </a:p>
          <a:p>
            <a:r>
              <a:rPr lang="en-US" smtClean="0">
                <a:cs typeface="Times New Roman"/>
              </a:rPr>
              <a:t>● The structure of objects is encoded in the constraints of the system.</a:t>
            </a:r>
          </a:p>
          <a:p>
            <a:r>
              <a:rPr lang="en-US" smtClean="0">
                <a:cs typeface="Times New Roman"/>
              </a:rPr>
              <a:t>● The attractors of the system contain the objects.</a:t>
            </a:r>
          </a:p>
          <a:p>
            <a:endParaRPr lang="en-US" smtClean="0">
              <a:cs typeface="Times New Roman"/>
            </a:endParaRPr>
          </a:p>
          <a:p>
            <a:r>
              <a:rPr lang="en-US" sz="2400" smtClean="0">
                <a:cs typeface="Times New Roman"/>
              </a:rPr>
              <a:t>Conjecture 1</a:t>
            </a:r>
          </a:p>
          <a:p>
            <a:r>
              <a:rPr lang="en-US" smtClean="0">
                <a:cs typeface="Times New Roman"/>
              </a:rPr>
              <a:t>● Objects are necessary and sufficient for intelligence.</a:t>
            </a:r>
            <a:endParaRPr lang="en-US" smtClean="0"/>
          </a:p>
          <a:p>
            <a:r>
              <a:rPr lang="en-US" smtClean="0">
                <a:cs typeface="Times New Roman"/>
              </a:rPr>
              <a:t> </a:t>
            </a:r>
          </a:p>
          <a:p>
            <a:r>
              <a:rPr lang="en-US" sz="2400" smtClean="0">
                <a:cs typeface="Times New Roman"/>
              </a:rPr>
              <a:t>Predictions</a:t>
            </a:r>
          </a:p>
          <a:p>
            <a:r>
              <a:rPr lang="en-US" smtClean="0">
                <a:cs typeface="Times New Roman"/>
              </a:rPr>
              <a:t>● Every discrete, dynamic, dissipative, and chaotic system is intelligent.</a:t>
            </a:r>
            <a:endParaRPr lang="en-US" smtClean="0"/>
          </a:p>
          <a:p>
            <a:r>
              <a:rPr lang="en-US" smtClean="0">
                <a:cs typeface="Times New Roman"/>
              </a:rPr>
              <a:t>● Artificially intelligent systems are possible.</a:t>
            </a:r>
          </a:p>
          <a:p>
            <a:r>
              <a:rPr lang="en-US" smtClean="0">
                <a:cs typeface="Times New Roman"/>
              </a:rPr>
              <a:t>● No traditional deterministic computer program can simulate intelligence,</a:t>
            </a:r>
          </a:p>
          <a:p>
            <a:r>
              <a:rPr lang="en-US" smtClean="0">
                <a:cs typeface="Times New Roman"/>
              </a:rPr>
              <a:t>    not even the programs used for Artificial Intelligence, no matter their size.</a:t>
            </a:r>
          </a:p>
          <a:p>
            <a:endParaRPr lang="en-US" smtClean="0">
              <a:cs typeface="Times New Roman"/>
            </a:endParaRPr>
          </a:p>
          <a:p>
            <a:r>
              <a:rPr lang="en-US" sz="2400" smtClean="0">
                <a:cs typeface="Times New Roman"/>
              </a:rPr>
              <a:t>Conjecture 2</a:t>
            </a:r>
          </a:p>
          <a:p>
            <a:r>
              <a:rPr lang="en-US" smtClean="0">
                <a:cs typeface="Times New Roman"/>
              </a:rPr>
              <a:t>● The brain is a non-deterministic, dissipative system.</a:t>
            </a:r>
          </a:p>
          <a:p>
            <a:r>
              <a:rPr lang="en-US" smtClean="0">
                <a:cs typeface="Times New Roman"/>
              </a:rPr>
              <a:t>    Then, the theory of objects is the </a:t>
            </a:r>
            <a:r>
              <a:rPr lang="en-US" smtClean="0">
                <a:solidFill>
                  <a:srgbClr val="FF0000"/>
                </a:solidFill>
                <a:cs typeface="Times New Roman"/>
              </a:rPr>
              <a:t>brain code </a:t>
            </a:r>
            <a:r>
              <a:rPr lang="en-US" smtClean="0">
                <a:cs typeface="Times New Roman"/>
              </a:rPr>
              <a:t>that scientists are seeking.</a:t>
            </a:r>
            <a:endParaRPr lang="en-US" smtClean="0"/>
          </a:p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62200" y="6096000"/>
            <a:ext cx="350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www.SciControls.com/Publications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705</Words>
  <Application>Microsoft Office PowerPoint</Application>
  <PresentationFormat>On-screen Show (4:3)</PresentationFormat>
  <Paragraphs>457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Matrix Theory of Objects An Update  Sergio Pissanetzky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Matrix Theory of Objects. An Update  Sergio Pissanetzky</dc:title>
  <dc:creator>Sergio Pissanetzky</dc:creator>
  <cp:lastModifiedBy>Sergio Pissanetzky</cp:lastModifiedBy>
  <cp:revision>86</cp:revision>
  <dcterms:created xsi:type="dcterms:W3CDTF">2010-04-20T15:12:55Z</dcterms:created>
  <dcterms:modified xsi:type="dcterms:W3CDTF">2010-04-29T13:31:05Z</dcterms:modified>
</cp:coreProperties>
</file>