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74" r:id="rId3"/>
    <p:sldId id="270" r:id="rId4"/>
    <p:sldId id="256" r:id="rId5"/>
    <p:sldId id="257" r:id="rId6"/>
    <p:sldId id="273" r:id="rId7"/>
    <p:sldId id="268" r:id="rId8"/>
    <p:sldId id="278" r:id="rId9"/>
    <p:sldId id="261" r:id="rId10"/>
    <p:sldId id="262" r:id="rId11"/>
    <p:sldId id="263" r:id="rId12"/>
    <p:sldId id="26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1272" autoAdjust="0"/>
  </p:normalViewPr>
  <p:slideViewPr>
    <p:cSldViewPr>
      <p:cViewPr varScale="1">
        <p:scale>
          <a:sx n="91" d="100"/>
          <a:sy n="91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5DF85-10B6-41A5-8541-46B7E7411DAD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CF0C-1D25-4311-8D2B-F02D6B4E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CF0C-1D25-4311-8D2B-F02D6B4E28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EB0CC-1D17-49ED-B5AB-1840095E8D4B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833B-8793-4CA7-A949-1CE4AC4B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885652"/>
            <a:ext cx="7620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Structural Emergence in Partially Ordered Sets</a:t>
            </a:r>
          </a:p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is the Key to Intelligence</a:t>
            </a:r>
          </a:p>
          <a:p>
            <a:pPr algn="ctr"/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Sergio Pissanetzky</a:t>
            </a: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AGI-11 Conference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76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543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The brain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724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The brain integrates and refactors naturally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stage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3581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chess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08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senses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2514600"/>
            <a:ext cx="1143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human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brain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828800" y="2846832"/>
            <a:ext cx="7620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90544" y="2859024"/>
            <a:ext cx="7620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86400" y="2865056"/>
            <a:ext cx="7620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828800" y="1865376"/>
            <a:ext cx="905256" cy="801624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828800" y="3048000"/>
            <a:ext cx="914400" cy="7314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1676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drive car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268493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manage stage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48400" y="3581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play chess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86400" y="3121152"/>
            <a:ext cx="758952" cy="6766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1"/>
          </p:cNvCxnSpPr>
          <p:nvPr/>
        </p:nvCxnSpPr>
        <p:spPr>
          <a:xfrm rot="5400000" flipH="1" flipV="1">
            <a:off x="5480798" y="1872503"/>
            <a:ext cx="773205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76535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Emergent  inference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4478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problem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of Physics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raw image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766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token 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908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emergent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inference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1447800"/>
            <a:ext cx="1905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law  of  Physics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362200"/>
            <a:ext cx="1905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image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recognition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276600"/>
            <a:ext cx="1905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OO  program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classes, objects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2590800" y="1790700"/>
            <a:ext cx="1066800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2590800" y="2705100"/>
            <a:ext cx="10668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2590800" y="3276600"/>
            <a:ext cx="1066800" cy="3429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1"/>
          </p:cNvCxnSpPr>
          <p:nvPr/>
        </p:nvCxnSpPr>
        <p:spPr>
          <a:xfrm flipV="1">
            <a:off x="5334000" y="1790700"/>
            <a:ext cx="10668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1"/>
          </p:cNvCxnSpPr>
          <p:nvPr/>
        </p:nvCxnSpPr>
        <p:spPr>
          <a:xfrm flipV="1">
            <a:off x="5334000" y="2705100"/>
            <a:ext cx="10668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5334000" y="3276600"/>
            <a:ext cx="1066800" cy="3429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14400" y="41910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interdependent tasks</a:t>
            </a:r>
          </a:p>
        </p:txBody>
      </p:sp>
      <p:cxnSp>
        <p:nvCxnSpPr>
          <p:cNvPr id="32" name="Straight Arrow Connector 31"/>
          <p:cNvCxnSpPr>
            <a:stCxn id="23" idx="3"/>
          </p:cNvCxnSpPr>
          <p:nvPr/>
        </p:nvCxnSpPr>
        <p:spPr>
          <a:xfrm flipV="1">
            <a:off x="2590800" y="3505200"/>
            <a:ext cx="106680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4191000"/>
            <a:ext cx="1905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 anchor="ctr" anchorCtr="1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parallel  program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>
            <a:endCxn id="35" idx="1"/>
          </p:cNvCxnSpPr>
          <p:nvPr/>
        </p:nvCxnSpPr>
        <p:spPr>
          <a:xfrm>
            <a:off x="5334000" y="3505200"/>
            <a:ext cx="106680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0295" y="52679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The EI system integrates and refactors naturally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52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Do we need a principle for intelligence?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758309"/>
            <a:ext cx="6858000" cy="51090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182880" tIns="91440" rIns="91440" bIns="91440" rtlCol="0" anchor="ctr" anchorCtr="0">
            <a:spAutoFit/>
          </a:bodyPr>
          <a:lstStyle/>
          <a:p>
            <a:r>
              <a:rPr lang="en-US" sz="2000" u="sng" smtClean="0">
                <a:latin typeface="Arial" pitchFamily="34" charset="0"/>
                <a:cs typeface="Arial" pitchFamily="34" charset="0"/>
              </a:rPr>
              <a:t>Aeronautical Engineering.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- 1800:  lift force identified as the principle of flight.</a:t>
            </a:r>
            <a:endParaRPr lang="en-US" sz="2000" u="sng" smtClean="0">
              <a:latin typeface="Arial" pitchFamily="34" charset="0"/>
              <a:cs typeface="Arial" pitchFamily="34" charset="0"/>
            </a:endParaRPr>
          </a:p>
          <a:p>
            <a:endParaRPr lang="en-US" sz="2000" u="sng" smtClean="0">
              <a:latin typeface="Arial" pitchFamily="34" charset="0"/>
              <a:cs typeface="Arial" pitchFamily="34" charset="0"/>
            </a:endParaRPr>
          </a:p>
          <a:p>
            <a:r>
              <a:rPr lang="en-US" sz="2000" u="sng" smtClean="0">
                <a:latin typeface="Arial" pitchFamily="34" charset="0"/>
                <a:cs typeface="Arial" pitchFamily="34" charset="0"/>
              </a:rPr>
              <a:t>Software engineering.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1980’s:  the automation of objects.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1990’s:  the automation of refactoring.</a:t>
            </a: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r>
              <a:rPr lang="en-US" sz="2000" u="sng" smtClean="0">
                <a:latin typeface="Arial" pitchFamily="34" charset="0"/>
                <a:cs typeface="Arial" pitchFamily="34" charset="0"/>
              </a:rPr>
              <a:t>Artificial intelligence.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2000’s:  the automation of integration.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2010’s:  the automation of self-programming.</a:t>
            </a: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r>
              <a:rPr lang="en-US" sz="2000" u="sng" smtClean="0">
                <a:latin typeface="Arial" pitchFamily="34" charset="0"/>
                <a:cs typeface="Arial" pitchFamily="34" charset="0"/>
              </a:rPr>
              <a:t>Neuroscience.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- “the exact way in which the brain enables thought is one of the great mysteries of science.” (Russell-Norvig).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- “we are still a long way from understanding how cognitive processes actually work.” (Russell-Norvig)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748" y="6019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Emergent inference is the principle for intelligence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229380"/>
            <a:ext cx="2713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Final message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464475"/>
            <a:ext cx="80010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EI is the principle for intelligence and AGI.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47284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Overview of my research  2005 - 2011</a:t>
            </a:r>
            <a:endParaRPr lang="en-US" sz="2800" u="sng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1447800"/>
            <a:ext cx="8077200" cy="3962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►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Initial motivation:     R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efactoring.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► Scope:                     Refactoring is universal.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► Approach:                Computational experiments.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► Current motivation:  AGI.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► Discoveries: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    ● 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Partially ordered sets as a knowledge base.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●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Emergent inference.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●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Emergence in complex dynamical systems.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  Indications of EI in the 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brain</a:t>
            </a:r>
            <a:r>
              <a:rPr lang="en-US" sz="280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280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673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Computational experiments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33400" y="2743200"/>
            <a:ext cx="1981200" cy="609600"/>
            <a:chOff x="1143000" y="2438400"/>
            <a:chExt cx="1600200" cy="609600"/>
          </a:xfrm>
        </p:grpSpPr>
        <p:sp>
          <p:nvSpPr>
            <p:cNvPr id="10" name="Rounded Rectangle 9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03867" y="2517801"/>
              <a:ext cx="1295400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knowledge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6400" y="1571135"/>
            <a:ext cx="2286000" cy="738664"/>
            <a:chOff x="1143000" y="2333135"/>
            <a:chExt cx="1600200" cy="738664"/>
          </a:xfrm>
        </p:grpSpPr>
        <p:sp>
          <p:nvSpPr>
            <p:cNvPr id="13" name="Rounded Rectangle 12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43000" y="2333135"/>
              <a:ext cx="1600200" cy="738664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senses and</a:t>
              </a:r>
            </a:p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afferent nerves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67933" y="3704735"/>
            <a:ext cx="2286000" cy="738664"/>
            <a:chOff x="1143000" y="2333135"/>
            <a:chExt cx="1600200" cy="738664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2333135"/>
              <a:ext cx="1600200" cy="73866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   partially</a:t>
              </a:r>
            </a:p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ordered set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95800" y="1676400"/>
            <a:ext cx="1752600" cy="609600"/>
            <a:chOff x="1143000" y="2438400"/>
            <a:chExt cx="1600200" cy="609600"/>
          </a:xfrm>
        </p:grpSpPr>
        <p:sp>
          <p:nvSpPr>
            <p:cNvPr id="22" name="Rounded Rectangle 21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43000" y="2517801"/>
              <a:ext cx="1600200" cy="369332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brain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81800" y="1571135"/>
            <a:ext cx="1752600" cy="738664"/>
            <a:chOff x="1143000" y="2333135"/>
            <a:chExt cx="1600200" cy="738664"/>
          </a:xfrm>
        </p:grpSpPr>
        <p:sp>
          <p:nvSpPr>
            <p:cNvPr id="25" name="Rounded Rectangle 24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2333135"/>
              <a:ext cx="1600200" cy="73866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natural</a:t>
              </a:r>
            </a:p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structures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87333" y="3704735"/>
            <a:ext cx="1761067" cy="738664"/>
            <a:chOff x="1143000" y="2333135"/>
            <a:chExt cx="1607931" cy="738664"/>
          </a:xfrm>
        </p:grpSpPr>
        <p:sp>
          <p:nvSpPr>
            <p:cNvPr id="28" name="Rounded Rectangle 27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50731" y="2333135"/>
              <a:ext cx="1600200" cy="73866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emergent</a:t>
              </a:r>
            </a:p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inference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81800" y="3706337"/>
            <a:ext cx="1752600" cy="738664"/>
            <a:chOff x="1143000" y="2333135"/>
            <a:chExt cx="1600200" cy="738664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2438400"/>
              <a:ext cx="1600200" cy="609600"/>
            </a:xfrm>
            <a:prstGeom prst="roundRect">
              <a:avLst>
                <a:gd name="adj" fmla="val 3055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43000" y="2333135"/>
              <a:ext cx="1600200" cy="73866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predicted</a:t>
              </a:r>
            </a:p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structures</a:t>
              </a:r>
            </a:p>
          </p:txBody>
        </p:sp>
      </p:grpSp>
      <p:cxnSp>
        <p:nvCxnSpPr>
          <p:cNvPr id="35" name="Straight Arrow Connector 34"/>
          <p:cNvCxnSpPr>
            <a:stCxn id="14" idx="3"/>
            <a:endCxn id="23" idx="1"/>
          </p:cNvCxnSpPr>
          <p:nvPr/>
        </p:nvCxnSpPr>
        <p:spPr>
          <a:xfrm>
            <a:off x="3962400" y="1940467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3"/>
            <a:endCxn id="26" idx="1"/>
          </p:cNvCxnSpPr>
          <p:nvPr/>
        </p:nvCxnSpPr>
        <p:spPr>
          <a:xfrm>
            <a:off x="6248400" y="1940467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3"/>
            <a:endCxn id="29" idx="1"/>
          </p:cNvCxnSpPr>
          <p:nvPr/>
        </p:nvCxnSpPr>
        <p:spPr>
          <a:xfrm>
            <a:off x="3953933" y="4074067"/>
            <a:ext cx="54186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3"/>
            <a:endCxn id="32" idx="1"/>
          </p:cNvCxnSpPr>
          <p:nvPr/>
        </p:nvCxnSpPr>
        <p:spPr>
          <a:xfrm>
            <a:off x="6248400" y="4074067"/>
            <a:ext cx="533400" cy="16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0"/>
          </p:cNvCxnSpPr>
          <p:nvPr/>
        </p:nvCxnSpPr>
        <p:spPr>
          <a:xfrm rot="5400000" flipH="1" flipV="1">
            <a:off x="1638300" y="2171700"/>
            <a:ext cx="457200" cy="685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2"/>
          </p:cNvCxnSpPr>
          <p:nvPr/>
        </p:nvCxnSpPr>
        <p:spPr>
          <a:xfrm rot="16200000" flipH="1">
            <a:off x="1638300" y="3238500"/>
            <a:ext cx="457200" cy="685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52735" y="280246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compare</a:t>
            </a:r>
            <a:endParaRPr lang="en-US" sz="200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7413884" y="2537080"/>
            <a:ext cx="492667" cy="42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 flipH="1" flipV="1">
            <a:off x="7387962" y="3543300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 rot="5400000">
            <a:off x="4555066" y="787401"/>
            <a:ext cx="1557868" cy="2286000"/>
          </a:xfrm>
          <a:prstGeom prst="arc">
            <a:avLst>
              <a:gd name="adj1" fmla="val 16200000"/>
              <a:gd name="adj2" fmla="val 5328152"/>
            </a:avLst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5400000">
            <a:off x="4555066" y="2912534"/>
            <a:ext cx="1557868" cy="2286000"/>
          </a:xfrm>
          <a:prstGeom prst="arc">
            <a:avLst>
              <a:gd name="adj1" fmla="val 16200000"/>
              <a:gd name="adj2" fmla="val 532815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26001" y="265006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feedback</a:t>
            </a:r>
            <a:endParaRPr lang="en-US" sz="2000"/>
          </a:p>
        </p:txBody>
      </p:sp>
      <p:sp>
        <p:nvSpPr>
          <p:cNvPr id="49" name="TextBox 48"/>
          <p:cNvSpPr txBox="1"/>
          <p:nvPr/>
        </p:nvSpPr>
        <p:spPr>
          <a:xfrm>
            <a:off x="4834465" y="476455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feedback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81400" y="1612392"/>
          <a:ext cx="3950208" cy="3950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</a:tblGrid>
              <a:tr h="219456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1600200"/>
            <a:ext cx="1066800" cy="3962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a = </a:t>
            </a:r>
            <a:r>
              <a:rPr lang="en-US" sz="1400" smtClean="0">
                <a:latin typeface="Times New Roman"/>
                <a:cs typeface="Times New Roman"/>
              </a:rPr>
              <a:t>x1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x2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b = </a:t>
            </a:r>
            <a:r>
              <a:rPr lang="en-US" sz="1400" smtClean="0">
                <a:latin typeface="Times New Roman"/>
                <a:cs typeface="Times New Roman"/>
              </a:rPr>
              <a:t>x3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x4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c = </a:t>
            </a:r>
            <a:r>
              <a:rPr lang="en-US" sz="1400" smtClean="0">
                <a:latin typeface="Times New Roman"/>
                <a:cs typeface="Times New Roman"/>
              </a:rPr>
              <a:t>x1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x5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d = </a:t>
            </a:r>
            <a:r>
              <a:rPr lang="en-US" sz="1400" smtClean="0">
                <a:latin typeface="Times New Roman"/>
                <a:cs typeface="Times New Roman"/>
              </a:rPr>
              <a:t>x3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x6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e =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x8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f = 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x2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g =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x5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h = </a:t>
            </a:r>
            <a:r>
              <a:rPr lang="en-US" sz="1400" smtClean="0">
                <a:latin typeface="Times New Roman"/>
                <a:cs typeface="Times New Roman"/>
              </a:rPr>
              <a:t>x1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x8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i =  </a:t>
            </a:r>
            <a:r>
              <a:rPr lang="en-US" sz="1400" smtClean="0">
                <a:latin typeface="Times New Roman"/>
                <a:cs typeface="Times New Roman"/>
              </a:rPr>
              <a:t>x3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x9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j =  </a:t>
            </a:r>
            <a:r>
              <a:rPr lang="en-US" sz="1400" smtClean="0">
                <a:latin typeface="Times New Roman"/>
                <a:cs typeface="Times New Roman"/>
              </a:rPr>
              <a:t>x9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e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k = h + i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l  = a + b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m = </a:t>
            </a:r>
            <a:r>
              <a:rPr lang="en-US" sz="1400" smtClean="0">
                <a:latin typeface="Times New Roman"/>
                <a:cs typeface="Times New Roman"/>
              </a:rPr>
              <a:t>x4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f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n = c  + d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p = </a:t>
            </a:r>
            <a:r>
              <a:rPr lang="en-US" sz="1400" smtClean="0">
                <a:latin typeface="Times New Roman"/>
                <a:cs typeface="Times New Roman"/>
              </a:rPr>
              <a:t>x10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n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q = </a:t>
            </a:r>
            <a:r>
              <a:rPr lang="en-US" sz="1400" smtClean="0">
                <a:latin typeface="Times New Roman"/>
                <a:cs typeface="Times New Roman"/>
              </a:rPr>
              <a:t>x6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g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r = </a:t>
            </a:r>
            <a:r>
              <a:rPr lang="en-US" sz="1400" smtClean="0">
                <a:latin typeface="Times New Roman"/>
                <a:cs typeface="Times New Roman"/>
              </a:rPr>
              <a:t>x11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l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s = </a:t>
            </a:r>
            <a:r>
              <a:rPr lang="en-US" sz="1400" smtClean="0">
                <a:latin typeface="Times New Roman"/>
                <a:cs typeface="Times New Roman"/>
              </a:rPr>
              <a:t>x12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k</a:t>
            </a:r>
          </a:p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990600"/>
            <a:ext cx="1295400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mtClean="0"/>
              <a:t>PROGRAM</a:t>
            </a:r>
          </a:p>
          <a:p>
            <a:pPr algn="ctr"/>
            <a:r>
              <a:rPr lang="en-US" smtClean="0"/>
              <a:t>(SCRAMBLED)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95800" y="999478"/>
            <a:ext cx="198120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mtClean="0"/>
              <a:t>CANONICAL MATRIX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2887473" y="3048340"/>
            <a:ext cx="2048256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548470" y="2929467"/>
            <a:ext cx="2286000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79334" y="4097866"/>
            <a:ext cx="210312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79334" y="4165599"/>
            <a:ext cx="210312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33797" y="4157135"/>
            <a:ext cx="152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57400" y="152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The first experiment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81400" y="1334282"/>
          <a:ext cx="3950208" cy="3950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  <a:gridCol w="219456"/>
              </a:tblGrid>
              <a:tr h="219456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8405" y="914400"/>
            <a:ext cx="3343922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mtClean="0"/>
              <a:t>CANONICAL MATRIX (STRUCTURED)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15990" y="1410476"/>
            <a:ext cx="1098610" cy="3962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d = </a:t>
            </a:r>
            <a:r>
              <a:rPr lang="en-US" sz="1400" smtClean="0">
                <a:latin typeface="Times New Roman"/>
                <a:cs typeface="Times New Roman"/>
              </a:rPr>
              <a:t>x3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x6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c = </a:t>
            </a:r>
            <a:r>
              <a:rPr lang="en-US" sz="1400" smtClean="0">
                <a:latin typeface="Times New Roman"/>
                <a:cs typeface="Times New Roman"/>
              </a:rPr>
              <a:t>x1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x5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n = c  + d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p = </a:t>
            </a:r>
            <a:r>
              <a:rPr lang="en-US" sz="1400" smtClean="0">
                <a:latin typeface="Times New Roman"/>
                <a:cs typeface="Times New Roman"/>
              </a:rPr>
              <a:t>x10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n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f = 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x2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m = </a:t>
            </a:r>
            <a:r>
              <a:rPr lang="en-US" sz="1400" smtClean="0">
                <a:latin typeface="Times New Roman"/>
                <a:cs typeface="Times New Roman"/>
              </a:rPr>
              <a:t>x4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f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b = </a:t>
            </a:r>
            <a:r>
              <a:rPr lang="en-US" sz="1400" smtClean="0">
                <a:latin typeface="Times New Roman"/>
                <a:cs typeface="Times New Roman"/>
              </a:rPr>
              <a:t>x3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x4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a = </a:t>
            </a:r>
            <a:r>
              <a:rPr lang="en-US" sz="1400" smtClean="0">
                <a:latin typeface="Times New Roman"/>
                <a:cs typeface="Times New Roman"/>
              </a:rPr>
              <a:t>x1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x2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l =  a + b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r = </a:t>
            </a:r>
            <a:r>
              <a:rPr lang="en-US" sz="1400" smtClean="0">
                <a:latin typeface="Times New Roman"/>
                <a:cs typeface="Times New Roman"/>
              </a:rPr>
              <a:t>x11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l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e =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x8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j =  </a:t>
            </a:r>
            <a:r>
              <a:rPr lang="en-US" sz="1400" smtClean="0">
                <a:latin typeface="Times New Roman"/>
                <a:cs typeface="Times New Roman"/>
              </a:rPr>
              <a:t>x9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e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i =  </a:t>
            </a:r>
            <a:r>
              <a:rPr lang="en-US" sz="1400" smtClean="0">
                <a:latin typeface="Times New Roman"/>
                <a:cs typeface="Times New Roman"/>
              </a:rPr>
              <a:t>x3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x9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h = </a:t>
            </a:r>
            <a:r>
              <a:rPr lang="en-US" sz="1400" smtClean="0">
                <a:latin typeface="Times New Roman"/>
                <a:cs typeface="Times New Roman"/>
              </a:rPr>
              <a:t>x1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400" smtClean="0">
                <a:latin typeface="Times New Roman"/>
                <a:cs typeface="Times New Roman"/>
              </a:rPr>
              <a:t>x8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k = h + i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s = </a:t>
            </a:r>
            <a:r>
              <a:rPr lang="en-US" sz="1400" smtClean="0">
                <a:latin typeface="Times New Roman"/>
                <a:cs typeface="Times New Roman"/>
              </a:rPr>
              <a:t>x12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k</a:t>
            </a: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g = </a:t>
            </a:r>
            <a:r>
              <a:rPr lang="en-US" sz="1400" smtClean="0">
                <a:latin typeface="Times New Roman"/>
                <a:cs typeface="Times New Roman"/>
              </a:rPr>
              <a:t>x7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sz="1400" smtClean="0">
                <a:latin typeface="Times New Roman"/>
                <a:cs typeface="Times New Roman"/>
              </a:rPr>
              <a:t>x5</a:t>
            </a:r>
            <a:endParaRPr lang="en-US" sz="1400" smtClean="0">
              <a:latin typeface="Arial" pitchFamily="34" charset="0"/>
              <a:cs typeface="Arial" pitchFamily="34" charset="0"/>
            </a:endParaRPr>
          </a:p>
          <a:p>
            <a:r>
              <a:rPr lang="en-US" sz="1400" smtClean="0">
                <a:latin typeface="Arial" pitchFamily="34" charset="0"/>
                <a:cs typeface="Arial" pitchFamily="34" charset="0"/>
              </a:rPr>
              <a:t>q = </a:t>
            </a:r>
            <a:r>
              <a:rPr lang="en-US" sz="1400" smtClean="0">
                <a:latin typeface="Times New Roman"/>
                <a:cs typeface="Times New Roman"/>
              </a:rPr>
              <a:t>x6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+ 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762000"/>
            <a:ext cx="1371600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mtClean="0"/>
              <a:t>REFACTORED</a:t>
            </a:r>
          </a:p>
          <a:p>
            <a:pPr algn="ctr"/>
            <a:r>
              <a:rPr lang="en-US" smtClean="0"/>
              <a:t>PROGRAM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81400" y="2199523"/>
            <a:ext cx="12984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58928" y="2639515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86632" y="3517043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71536" y="3952123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14532" y="4831015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811227" y="1981982"/>
            <a:ext cx="1295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230720" y="2858675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113168" y="3288052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553160" y="4182787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428232" y="4618651"/>
            <a:ext cx="1316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74616" y="3954362"/>
            <a:ext cx="39593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81992" y="4838117"/>
            <a:ext cx="39593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81992" y="3515951"/>
            <a:ext cx="39593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84448" y="2201978"/>
            <a:ext cx="39593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81992" y="2639514"/>
            <a:ext cx="39593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492194" y="3300242"/>
            <a:ext cx="39319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922628" y="3300242"/>
            <a:ext cx="39319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808090" y="3300236"/>
            <a:ext cx="39319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246159" y="3300242"/>
            <a:ext cx="39319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121232" y="3310074"/>
            <a:ext cx="39319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52600" y="152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The result from the first experiment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5715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This process is emergent inference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4854321" y="2972181"/>
            <a:ext cx="292608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38725" y="3200400"/>
            <a:ext cx="152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5164836" y="3100578"/>
            <a:ext cx="109728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78820" y="3168870"/>
            <a:ext cx="1554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84080" y="3231930"/>
            <a:ext cx="1554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143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Claim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662393"/>
            <a:ext cx="7239000" cy="76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● Any dynamical system has a natural hierarchical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   structure that can be found by emergent inference.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3313924"/>
            <a:ext cx="7696200" cy="11818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● Emergent inference explains emergence and 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   self-organization in complex dynamical systems.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● Emergent  inference in the brain explains intelligence.</a:t>
            </a:r>
          </a:p>
          <a:p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277636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Conjectures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The representation of systems by partially ordered sets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734" y="1066800"/>
            <a:ext cx="811106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Any system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  z = f(x, y)       Set = {x, y, z}      Partial Order = {x &lt; z, y &lt; z}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341652"/>
            <a:ext cx="8077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A  computer  program.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   Parser.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505200"/>
            <a:ext cx="80772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CFS  brain  model = neural network  +  resource preservation.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  </a:t>
            </a:r>
            <a:r>
              <a:rPr lang="en-US" sz="2000" smtClean="0">
                <a:latin typeface="Arial" pitchFamily="34" charset="0"/>
                <a:cs typeface="Arial" pitchFamily="34" charset="0"/>
                <a:sym typeface="Wingdings" pitchFamily="2" charset="2"/>
              </a:rPr>
              <a:t>C = connect  memory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sz="2000" smtClean="0">
                <a:latin typeface="Arial" pitchFamily="34" charset="0"/>
                <a:cs typeface="Arial" pitchFamily="34" charset="0"/>
                <a:sym typeface="Wingdings" pitchFamily="2" charset="2"/>
              </a:rPr>
              <a:t>  F = fire          behavior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sz="2000" smtClean="0">
                <a:latin typeface="Arial" pitchFamily="34" charset="0"/>
                <a:cs typeface="Arial" pitchFamily="34" charset="0"/>
                <a:sym typeface="Wingdings" pitchFamily="2" charset="2"/>
              </a:rPr>
              <a:t>  S = shorten   intelligence, emotions, creativity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  Clustering takes place. Iteration forms clusters of clusters.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•  Clusters are neural cliques, cortical columns, cortical modules.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3716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EI is “the” key to intelligence</a:t>
            </a:r>
          </a:p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vs.</a:t>
            </a:r>
          </a:p>
          <a:p>
            <a:pPr algn="ctr"/>
            <a:r>
              <a:rPr lang="en-US" sz="2400" u="sng" smtClean="0">
                <a:latin typeface="Arial" pitchFamily="34" charset="0"/>
                <a:cs typeface="Arial" pitchFamily="34" charset="0"/>
              </a:rPr>
              <a:t>EI is “a” key to intelligence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6648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Any “other” system can also be represented as a partially ordered set.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4478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car  position 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sensors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5146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stage sensors,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actors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5814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chess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sensors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0343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Arial" pitchFamily="34" charset="0"/>
                <a:cs typeface="Arial" pitchFamily="34" charset="0"/>
              </a:rPr>
              <a:t>Traditional AI and AGI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14478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car driving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program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5146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stage control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program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5814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chess playing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program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1447800"/>
            <a:ext cx="1143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car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controls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514600"/>
            <a:ext cx="1143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stage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controls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3581400"/>
            <a:ext cx="1143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rIns="91440" rtlCol="0">
            <a:noAutofit/>
          </a:bodyPr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chess</a:t>
            </a:r>
          </a:p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controls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03938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There is no integration, no refactoring, </a:t>
            </a:r>
          </a:p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and no self-programming.</a:t>
            </a:r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2743200" y="1790700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43200" y="2855912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43200" y="3922712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86400" y="1810512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86400" y="2865056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86400" y="3922712"/>
            <a:ext cx="1066800" cy="12256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1981200"/>
            <a:ext cx="1066800" cy="6858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486400" y="1981200"/>
            <a:ext cx="1066800" cy="6858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776</Words>
  <Application>Microsoft Office PowerPoint</Application>
  <PresentationFormat>On-screen Show (4:3)</PresentationFormat>
  <Paragraphs>236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Pissanetzky</dc:creator>
  <cp:lastModifiedBy>Sergio Pissanetzky</cp:lastModifiedBy>
  <cp:revision>351</cp:revision>
  <dcterms:created xsi:type="dcterms:W3CDTF">2011-06-27T13:02:25Z</dcterms:created>
  <dcterms:modified xsi:type="dcterms:W3CDTF">2011-07-31T19:39:03Z</dcterms:modified>
</cp:coreProperties>
</file>